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91" r:id="rId1"/>
  </p:sldMasterIdLst>
  <p:notesMasterIdLst>
    <p:notesMasterId r:id="rId62"/>
  </p:notesMasterIdLst>
  <p:sldIdLst>
    <p:sldId id="372" r:id="rId2"/>
    <p:sldId id="319" r:id="rId3"/>
    <p:sldId id="437" r:id="rId4"/>
    <p:sldId id="432" r:id="rId5"/>
    <p:sldId id="323" r:id="rId6"/>
    <p:sldId id="335" r:id="rId7"/>
    <p:sldId id="367" r:id="rId8"/>
    <p:sldId id="421" r:id="rId9"/>
    <p:sldId id="422" r:id="rId10"/>
    <p:sldId id="423" r:id="rId11"/>
    <p:sldId id="424" r:id="rId12"/>
    <p:sldId id="260" r:id="rId13"/>
    <p:sldId id="376" r:id="rId14"/>
    <p:sldId id="365" r:id="rId15"/>
    <p:sldId id="377" r:id="rId16"/>
    <p:sldId id="425" r:id="rId17"/>
    <p:sldId id="331" r:id="rId18"/>
    <p:sldId id="359" r:id="rId19"/>
    <p:sldId id="358" r:id="rId20"/>
    <p:sldId id="426" r:id="rId21"/>
    <p:sldId id="264" r:id="rId22"/>
    <p:sldId id="427" r:id="rId23"/>
    <p:sldId id="356" r:id="rId24"/>
    <p:sldId id="428" r:id="rId25"/>
    <p:sldId id="275" r:id="rId26"/>
    <p:sldId id="270" r:id="rId27"/>
    <p:sldId id="429" r:id="rId28"/>
    <p:sldId id="433" r:id="rId29"/>
    <p:sldId id="404" r:id="rId30"/>
    <p:sldId id="411" r:id="rId31"/>
    <p:sldId id="412" r:id="rId32"/>
    <p:sldId id="413" r:id="rId33"/>
    <p:sldId id="380" r:id="rId34"/>
    <p:sldId id="385" r:id="rId35"/>
    <p:sldId id="410" r:id="rId36"/>
    <p:sldId id="430" r:id="rId37"/>
    <p:sldId id="352" r:id="rId38"/>
    <p:sldId id="354" r:id="rId39"/>
    <p:sldId id="265" r:id="rId40"/>
    <p:sldId id="349" r:id="rId41"/>
    <p:sldId id="436" r:id="rId42"/>
    <p:sldId id="280" r:id="rId43"/>
    <p:sldId id="262" r:id="rId44"/>
    <p:sldId id="295" r:id="rId45"/>
    <p:sldId id="290" r:id="rId46"/>
    <p:sldId id="289" r:id="rId47"/>
    <p:sldId id="291" r:id="rId48"/>
    <p:sldId id="416" r:id="rId49"/>
    <p:sldId id="296" r:id="rId50"/>
    <p:sldId id="417" r:id="rId51"/>
    <p:sldId id="415" r:id="rId52"/>
    <p:sldId id="418" r:id="rId53"/>
    <p:sldId id="277" r:id="rId54"/>
    <p:sldId id="273" r:id="rId55"/>
    <p:sldId id="282" r:id="rId56"/>
    <p:sldId id="414" r:id="rId57"/>
    <p:sldId id="408" r:id="rId58"/>
    <p:sldId id="391" r:id="rId59"/>
    <p:sldId id="409" r:id="rId60"/>
    <p:sldId id="375"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ae" initials="R" lastIdx="80" clrIdx="0"/>
  <p:cmAuthor id="1" name="Carolyn" initials="SSS" lastIdx="15" clrIdx="1">
    <p:extLst>
      <p:ext uri="{19B8F6BF-5375-455C-9EA6-DF929625EA0E}">
        <p15:presenceInfo xmlns="" xmlns:p15="http://schemas.microsoft.com/office/powerpoint/2012/main" userId="Caroly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3634"/>
    <a:srgbClr val="EADDCC"/>
    <a:srgbClr val="FFFFCC"/>
    <a:srgbClr val="BE605E"/>
    <a:srgbClr val="D7BE9D"/>
    <a:srgbClr val="E4FBF8"/>
    <a:srgbClr val="C3EFB1"/>
    <a:srgbClr val="C4C6DB"/>
    <a:srgbClr val="D2C8E3"/>
    <a:srgbClr val="76AF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0538" autoAdjust="0"/>
    <p:restoredTop sz="92884" autoAdjust="0"/>
  </p:normalViewPr>
  <p:slideViewPr>
    <p:cSldViewPr snapToGrid="0">
      <p:cViewPr varScale="1">
        <p:scale>
          <a:sx n="72" d="100"/>
          <a:sy n="72" d="100"/>
        </p:scale>
        <p:origin x="-115" y="-374"/>
      </p:cViewPr>
      <p:guideLst>
        <p:guide orient="horz" pos="2160"/>
        <p:guide pos="3840"/>
      </p:guideLst>
    </p:cSldViewPr>
  </p:slideViewPr>
  <p:outlineViewPr>
    <p:cViewPr>
      <p:scale>
        <a:sx n="33" d="100"/>
        <a:sy n="33" d="100"/>
      </p:scale>
      <p:origin x="0" y="-6202"/>
    </p:cViewPr>
  </p:outlineViewPr>
  <p:notesTextViewPr>
    <p:cViewPr>
      <p:scale>
        <a:sx n="1" d="1"/>
        <a:sy n="1" d="1"/>
      </p:scale>
      <p:origin x="0" y="0"/>
    </p:cViewPr>
  </p:notesTextViewPr>
  <p:sorterViewPr>
    <p:cViewPr>
      <p:scale>
        <a:sx n="125" d="100"/>
        <a:sy n="125" d="100"/>
      </p:scale>
      <p:origin x="0" y="17213"/>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48B842-3CBF-4B15-8BFD-A1167A1329D0}" type="datetimeFigureOut">
              <a:rPr lang="en-US" smtClean="0"/>
              <a:t>12/5/2019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A16B5E-777F-4DE4-92B6-DDFD93BD032C}" type="slidenum">
              <a:rPr lang="en-US" smtClean="0"/>
              <a:t>‹#›</a:t>
            </a:fld>
            <a:endParaRPr lang="en-US"/>
          </a:p>
        </p:txBody>
      </p:sp>
    </p:spTree>
    <p:extLst>
      <p:ext uri="{BB962C8B-B14F-4D97-AF65-F5344CB8AC3E}">
        <p14:creationId xmlns:p14="http://schemas.microsoft.com/office/powerpoint/2010/main" val="36750675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A16B5E-777F-4DE4-92B6-DDFD93BD032C}" type="slidenum">
              <a:rPr lang="en-US" smtClean="0"/>
              <a:t>25</a:t>
            </a:fld>
            <a:endParaRPr lang="en-US"/>
          </a:p>
        </p:txBody>
      </p:sp>
    </p:spTree>
    <p:extLst>
      <p:ext uri="{BB962C8B-B14F-4D97-AF65-F5344CB8AC3E}">
        <p14:creationId xmlns:p14="http://schemas.microsoft.com/office/powerpoint/2010/main" val="3950017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A16B5E-777F-4DE4-92B6-DDFD93BD032C}" type="slidenum">
              <a:rPr lang="en-US" smtClean="0"/>
              <a:t>49</a:t>
            </a:fld>
            <a:endParaRPr lang="en-US"/>
          </a:p>
        </p:txBody>
      </p:sp>
    </p:spTree>
    <p:extLst>
      <p:ext uri="{BB962C8B-B14F-4D97-AF65-F5344CB8AC3E}">
        <p14:creationId xmlns:p14="http://schemas.microsoft.com/office/powerpoint/2010/main" val="13598032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1EEB067-9C61-4790-81EF-89574389E13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B4C94FAE-2834-4D67-8923-23605198DD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B784D9C7-97EE-4247-B340-49F54994D91D}"/>
              </a:ext>
            </a:extLst>
          </p:cNvPr>
          <p:cNvSpPr>
            <a:spLocks noGrp="1"/>
          </p:cNvSpPr>
          <p:nvPr>
            <p:ph type="dt" sz="half" idx="10"/>
          </p:nvPr>
        </p:nvSpPr>
        <p:spPr/>
        <p:txBody>
          <a:bodyPr/>
          <a:lstStyle/>
          <a:p>
            <a:fld id="{50AE959B-DB4C-4290-8568-CDBAFB150E1A}" type="datetime1">
              <a:rPr lang="en-US" smtClean="0"/>
              <a:t>12/5/2019</a:t>
            </a:fld>
            <a:endParaRPr lang="en-US"/>
          </a:p>
        </p:txBody>
      </p:sp>
      <p:sp>
        <p:nvSpPr>
          <p:cNvPr id="5" name="Footer Placeholder 4">
            <a:extLst>
              <a:ext uri="{FF2B5EF4-FFF2-40B4-BE49-F238E27FC236}">
                <a16:creationId xmlns="" xmlns:a16="http://schemas.microsoft.com/office/drawing/2014/main" id="{5F3AC79D-F72C-4FD1-B555-40A2EABAC4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2F6FF6F8-56C6-4D00-AC87-59116F8ACD5D}"/>
              </a:ext>
            </a:extLst>
          </p:cNvPr>
          <p:cNvSpPr>
            <a:spLocks noGrp="1"/>
          </p:cNvSpPr>
          <p:nvPr>
            <p:ph type="sldNum" sz="quarter" idx="12"/>
          </p:nvPr>
        </p:nvSpPr>
        <p:spPr>
          <a:xfrm>
            <a:off x="9312349" y="6388248"/>
            <a:ext cx="2743200" cy="365125"/>
          </a:xfrm>
        </p:spPr>
        <p:txBody>
          <a:bodyPr/>
          <a:lstStyle>
            <a:lvl1pPr>
              <a:defRPr sz="1600">
                <a:solidFill>
                  <a:schemeClr val="tx1"/>
                </a:solidFill>
              </a:defRPr>
            </a:lvl1pPr>
          </a:lstStyle>
          <a:p>
            <a:fld id="{BF62E9A0-3E08-4AC5-9850-D72F782A6339}" type="slidenum">
              <a:rPr lang="en-US" smtClean="0"/>
              <a:pPr/>
              <a:t>‹#›</a:t>
            </a:fld>
            <a:endParaRPr lang="en-US" dirty="0"/>
          </a:p>
        </p:txBody>
      </p:sp>
    </p:spTree>
    <p:extLst>
      <p:ext uri="{BB962C8B-B14F-4D97-AF65-F5344CB8AC3E}">
        <p14:creationId xmlns:p14="http://schemas.microsoft.com/office/powerpoint/2010/main" val="4149590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82B56AF-FA1B-4537-A3C5-4C883BFFA68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B6E16705-276A-4471-BF26-04024CC5F0E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7F5DA3C-1EF9-45FF-A347-06E9D5022B31}"/>
              </a:ext>
            </a:extLst>
          </p:cNvPr>
          <p:cNvSpPr>
            <a:spLocks noGrp="1"/>
          </p:cNvSpPr>
          <p:nvPr>
            <p:ph type="dt" sz="half" idx="10"/>
          </p:nvPr>
        </p:nvSpPr>
        <p:spPr/>
        <p:txBody>
          <a:bodyPr/>
          <a:lstStyle/>
          <a:p>
            <a:fld id="{42A74AC1-A773-4F50-808A-D89138EF3AAE}" type="datetime1">
              <a:rPr lang="en-US" smtClean="0"/>
              <a:t>12/5/2019</a:t>
            </a:fld>
            <a:endParaRPr lang="en-US"/>
          </a:p>
        </p:txBody>
      </p:sp>
      <p:sp>
        <p:nvSpPr>
          <p:cNvPr id="5" name="Footer Placeholder 4">
            <a:extLst>
              <a:ext uri="{FF2B5EF4-FFF2-40B4-BE49-F238E27FC236}">
                <a16:creationId xmlns="" xmlns:a16="http://schemas.microsoft.com/office/drawing/2014/main" id="{3B75940D-8EA5-44E7-A0A5-07B94DAC6E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18E15ACA-FF51-48CD-8854-E059117D6B2F}"/>
              </a:ext>
            </a:extLst>
          </p:cNvPr>
          <p:cNvSpPr>
            <a:spLocks noGrp="1"/>
          </p:cNvSpPr>
          <p:nvPr>
            <p:ph type="sldNum" sz="quarter" idx="12"/>
          </p:nvPr>
        </p:nvSpPr>
        <p:spPr/>
        <p:txBody>
          <a:bodyPr/>
          <a:lstStyle/>
          <a:p>
            <a:fld id="{BF62E9A0-3E08-4AC5-9850-D72F782A6339}" type="slidenum">
              <a:rPr lang="en-US" smtClean="0"/>
              <a:t>‹#›</a:t>
            </a:fld>
            <a:endParaRPr lang="en-US"/>
          </a:p>
        </p:txBody>
      </p:sp>
    </p:spTree>
    <p:extLst>
      <p:ext uri="{BB962C8B-B14F-4D97-AF65-F5344CB8AC3E}">
        <p14:creationId xmlns:p14="http://schemas.microsoft.com/office/powerpoint/2010/main" val="208395686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FB262566-D96D-4481-8423-81ACE7AC7A4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A044927D-5BE5-44FC-B2EB-721C973F2EA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26C5521-1FC3-49DD-95B4-1A506FD4CAC1}"/>
              </a:ext>
            </a:extLst>
          </p:cNvPr>
          <p:cNvSpPr>
            <a:spLocks noGrp="1"/>
          </p:cNvSpPr>
          <p:nvPr>
            <p:ph type="dt" sz="half" idx="10"/>
          </p:nvPr>
        </p:nvSpPr>
        <p:spPr/>
        <p:txBody>
          <a:bodyPr/>
          <a:lstStyle/>
          <a:p>
            <a:fld id="{9F1511CA-80AC-4EA7-89C1-C87603F58B3A}" type="datetime1">
              <a:rPr lang="en-US" smtClean="0"/>
              <a:t>12/5/2019</a:t>
            </a:fld>
            <a:endParaRPr lang="en-US"/>
          </a:p>
        </p:txBody>
      </p:sp>
      <p:sp>
        <p:nvSpPr>
          <p:cNvPr id="5" name="Footer Placeholder 4">
            <a:extLst>
              <a:ext uri="{FF2B5EF4-FFF2-40B4-BE49-F238E27FC236}">
                <a16:creationId xmlns="" xmlns:a16="http://schemas.microsoft.com/office/drawing/2014/main" id="{E52140B8-6A96-4F2D-91E7-AA971A45C5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5B57FCC-54B9-42F2-A33E-7D53389A8784}"/>
              </a:ext>
            </a:extLst>
          </p:cNvPr>
          <p:cNvSpPr>
            <a:spLocks noGrp="1"/>
          </p:cNvSpPr>
          <p:nvPr>
            <p:ph type="sldNum" sz="quarter" idx="12"/>
          </p:nvPr>
        </p:nvSpPr>
        <p:spPr/>
        <p:txBody>
          <a:bodyPr/>
          <a:lstStyle/>
          <a:p>
            <a:fld id="{BF62E9A0-3E08-4AC5-9850-D72F782A6339}" type="slidenum">
              <a:rPr lang="en-US" smtClean="0"/>
              <a:t>‹#›</a:t>
            </a:fld>
            <a:endParaRPr lang="en-US"/>
          </a:p>
        </p:txBody>
      </p:sp>
    </p:spTree>
    <p:extLst>
      <p:ext uri="{BB962C8B-B14F-4D97-AF65-F5344CB8AC3E}">
        <p14:creationId xmlns:p14="http://schemas.microsoft.com/office/powerpoint/2010/main" val="6091750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43EC9DF-C795-45A8-949B-EA3C9E8D21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AF5FC894-B61E-4E9B-9E1B-CFCCB0C089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550AFF1-2146-4151-95BC-B57F2878A890}"/>
              </a:ext>
            </a:extLst>
          </p:cNvPr>
          <p:cNvSpPr>
            <a:spLocks noGrp="1"/>
          </p:cNvSpPr>
          <p:nvPr>
            <p:ph type="dt" sz="half" idx="10"/>
          </p:nvPr>
        </p:nvSpPr>
        <p:spPr/>
        <p:txBody>
          <a:bodyPr/>
          <a:lstStyle/>
          <a:p>
            <a:fld id="{94F3457F-7CEB-453A-A026-4656EBA3EB20}" type="datetime1">
              <a:rPr lang="en-US" smtClean="0"/>
              <a:t>12/5/2019</a:t>
            </a:fld>
            <a:endParaRPr lang="en-US"/>
          </a:p>
        </p:txBody>
      </p:sp>
      <p:sp>
        <p:nvSpPr>
          <p:cNvPr id="5" name="Footer Placeholder 4">
            <a:extLst>
              <a:ext uri="{FF2B5EF4-FFF2-40B4-BE49-F238E27FC236}">
                <a16:creationId xmlns="" xmlns:a16="http://schemas.microsoft.com/office/drawing/2014/main" id="{697080B8-2B71-4F1F-AAA8-6630C5809B7F}"/>
              </a:ext>
            </a:extLst>
          </p:cNvPr>
          <p:cNvSpPr>
            <a:spLocks noGrp="1"/>
          </p:cNvSpPr>
          <p:nvPr>
            <p:ph type="ftr" sz="quarter" idx="11"/>
          </p:nvPr>
        </p:nvSpPr>
        <p:spPr/>
        <p:txBody>
          <a:bodyPr/>
          <a:lstStyle/>
          <a:p>
            <a:endParaRPr lang="en-US"/>
          </a:p>
        </p:txBody>
      </p:sp>
      <p:sp>
        <p:nvSpPr>
          <p:cNvPr id="7" name="Slide Number Placeholder 5">
            <a:extLst>
              <a:ext uri="{FF2B5EF4-FFF2-40B4-BE49-F238E27FC236}">
                <a16:creationId xmlns="" xmlns:a16="http://schemas.microsoft.com/office/drawing/2014/main" id="{2F6FF6F8-56C6-4D00-AC87-59116F8ACD5D}"/>
              </a:ext>
            </a:extLst>
          </p:cNvPr>
          <p:cNvSpPr>
            <a:spLocks noGrp="1"/>
          </p:cNvSpPr>
          <p:nvPr>
            <p:ph type="sldNum" sz="quarter" idx="12"/>
          </p:nvPr>
        </p:nvSpPr>
        <p:spPr>
          <a:xfrm>
            <a:off x="9312349" y="6388248"/>
            <a:ext cx="2743200" cy="365125"/>
          </a:xfrm>
        </p:spPr>
        <p:txBody>
          <a:bodyPr/>
          <a:lstStyle>
            <a:lvl1pPr>
              <a:defRPr sz="1600">
                <a:solidFill>
                  <a:schemeClr val="tx1"/>
                </a:solidFill>
              </a:defRPr>
            </a:lvl1pPr>
          </a:lstStyle>
          <a:p>
            <a:fld id="{BF62E9A0-3E08-4AC5-9850-D72F782A6339}" type="slidenum">
              <a:rPr lang="en-US" smtClean="0"/>
              <a:pPr/>
              <a:t>‹#›</a:t>
            </a:fld>
            <a:endParaRPr lang="en-US" dirty="0"/>
          </a:p>
        </p:txBody>
      </p:sp>
    </p:spTree>
    <p:extLst>
      <p:ext uri="{BB962C8B-B14F-4D97-AF65-F5344CB8AC3E}">
        <p14:creationId xmlns:p14="http://schemas.microsoft.com/office/powerpoint/2010/main" val="26074950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5F3F06-AF49-436B-88F3-C157DF1906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1ABB1E84-6E46-41E8-80C5-6345A8777C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BD160EEA-00E0-489A-8795-9B62E8578F1E}"/>
              </a:ext>
            </a:extLst>
          </p:cNvPr>
          <p:cNvSpPr>
            <a:spLocks noGrp="1"/>
          </p:cNvSpPr>
          <p:nvPr>
            <p:ph type="dt" sz="half" idx="10"/>
          </p:nvPr>
        </p:nvSpPr>
        <p:spPr/>
        <p:txBody>
          <a:bodyPr/>
          <a:lstStyle/>
          <a:p>
            <a:fld id="{750C448A-4E48-4E88-96EA-6B29BECBE92C}" type="datetime1">
              <a:rPr lang="en-US" smtClean="0"/>
              <a:t>12/5/2019</a:t>
            </a:fld>
            <a:endParaRPr lang="en-US"/>
          </a:p>
        </p:txBody>
      </p:sp>
      <p:sp>
        <p:nvSpPr>
          <p:cNvPr id="5" name="Footer Placeholder 4">
            <a:extLst>
              <a:ext uri="{FF2B5EF4-FFF2-40B4-BE49-F238E27FC236}">
                <a16:creationId xmlns="" xmlns:a16="http://schemas.microsoft.com/office/drawing/2014/main" id="{87026C08-02F6-4E26-B464-B7EB738DFBF8}"/>
              </a:ext>
            </a:extLst>
          </p:cNvPr>
          <p:cNvSpPr>
            <a:spLocks noGrp="1"/>
          </p:cNvSpPr>
          <p:nvPr>
            <p:ph type="ftr" sz="quarter" idx="11"/>
          </p:nvPr>
        </p:nvSpPr>
        <p:spPr/>
        <p:txBody>
          <a:bodyPr/>
          <a:lstStyle/>
          <a:p>
            <a:endParaRPr lang="en-US"/>
          </a:p>
        </p:txBody>
      </p:sp>
      <p:sp>
        <p:nvSpPr>
          <p:cNvPr id="7" name="Slide Number Placeholder 5">
            <a:extLst>
              <a:ext uri="{FF2B5EF4-FFF2-40B4-BE49-F238E27FC236}">
                <a16:creationId xmlns="" xmlns:a16="http://schemas.microsoft.com/office/drawing/2014/main" id="{2F6FF6F8-56C6-4D00-AC87-59116F8ACD5D}"/>
              </a:ext>
            </a:extLst>
          </p:cNvPr>
          <p:cNvSpPr>
            <a:spLocks noGrp="1"/>
          </p:cNvSpPr>
          <p:nvPr>
            <p:ph type="sldNum" sz="quarter" idx="12"/>
          </p:nvPr>
        </p:nvSpPr>
        <p:spPr>
          <a:xfrm>
            <a:off x="9312349" y="6388248"/>
            <a:ext cx="2743200" cy="365125"/>
          </a:xfrm>
        </p:spPr>
        <p:txBody>
          <a:bodyPr/>
          <a:lstStyle>
            <a:lvl1pPr>
              <a:defRPr sz="1600">
                <a:solidFill>
                  <a:schemeClr val="tx1"/>
                </a:solidFill>
              </a:defRPr>
            </a:lvl1pPr>
          </a:lstStyle>
          <a:p>
            <a:fld id="{BF62E9A0-3E08-4AC5-9850-D72F782A6339}" type="slidenum">
              <a:rPr lang="en-US" smtClean="0"/>
              <a:pPr/>
              <a:t>‹#›</a:t>
            </a:fld>
            <a:endParaRPr lang="en-US" dirty="0"/>
          </a:p>
        </p:txBody>
      </p:sp>
    </p:spTree>
    <p:extLst>
      <p:ext uri="{BB962C8B-B14F-4D97-AF65-F5344CB8AC3E}">
        <p14:creationId xmlns:p14="http://schemas.microsoft.com/office/powerpoint/2010/main" val="246732823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485FF02-727C-49CF-9CB0-6198695860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02C7BB5B-ADC8-4F02-A253-F15117E441B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3C6731EF-AD83-4E62-968C-CA21A35EFB5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9744681A-2AFB-4423-B870-A7D29669D693}"/>
              </a:ext>
            </a:extLst>
          </p:cNvPr>
          <p:cNvSpPr>
            <a:spLocks noGrp="1"/>
          </p:cNvSpPr>
          <p:nvPr>
            <p:ph type="dt" sz="half" idx="10"/>
          </p:nvPr>
        </p:nvSpPr>
        <p:spPr/>
        <p:txBody>
          <a:bodyPr/>
          <a:lstStyle/>
          <a:p>
            <a:fld id="{FE0C95FA-CD6B-4B77-9FD4-FD34B3363366}" type="datetime1">
              <a:rPr lang="en-US" smtClean="0"/>
              <a:t>12/5/2019</a:t>
            </a:fld>
            <a:endParaRPr lang="en-US"/>
          </a:p>
        </p:txBody>
      </p:sp>
      <p:sp>
        <p:nvSpPr>
          <p:cNvPr id="6" name="Footer Placeholder 5">
            <a:extLst>
              <a:ext uri="{FF2B5EF4-FFF2-40B4-BE49-F238E27FC236}">
                <a16:creationId xmlns="" xmlns:a16="http://schemas.microsoft.com/office/drawing/2014/main" id="{C984954C-02E3-4EBC-8FAA-3D769546113C}"/>
              </a:ext>
            </a:extLst>
          </p:cNvPr>
          <p:cNvSpPr>
            <a:spLocks noGrp="1"/>
          </p:cNvSpPr>
          <p:nvPr>
            <p:ph type="ftr" sz="quarter" idx="11"/>
          </p:nvPr>
        </p:nvSpPr>
        <p:spPr/>
        <p:txBody>
          <a:bodyPr/>
          <a:lstStyle/>
          <a:p>
            <a:endParaRPr lang="en-US"/>
          </a:p>
        </p:txBody>
      </p:sp>
      <p:sp>
        <p:nvSpPr>
          <p:cNvPr id="8" name="Slide Number Placeholder 5">
            <a:extLst>
              <a:ext uri="{FF2B5EF4-FFF2-40B4-BE49-F238E27FC236}">
                <a16:creationId xmlns="" xmlns:a16="http://schemas.microsoft.com/office/drawing/2014/main" id="{2F6FF6F8-56C6-4D00-AC87-59116F8ACD5D}"/>
              </a:ext>
            </a:extLst>
          </p:cNvPr>
          <p:cNvSpPr>
            <a:spLocks noGrp="1"/>
          </p:cNvSpPr>
          <p:nvPr>
            <p:ph type="sldNum" sz="quarter" idx="12"/>
          </p:nvPr>
        </p:nvSpPr>
        <p:spPr>
          <a:xfrm>
            <a:off x="9312349" y="6388248"/>
            <a:ext cx="2743200" cy="365125"/>
          </a:xfrm>
        </p:spPr>
        <p:txBody>
          <a:bodyPr/>
          <a:lstStyle>
            <a:lvl1pPr>
              <a:defRPr sz="1600">
                <a:solidFill>
                  <a:schemeClr val="tx1"/>
                </a:solidFill>
              </a:defRPr>
            </a:lvl1pPr>
          </a:lstStyle>
          <a:p>
            <a:fld id="{BF62E9A0-3E08-4AC5-9850-D72F782A6339}" type="slidenum">
              <a:rPr lang="en-US" smtClean="0"/>
              <a:pPr/>
              <a:t>‹#›</a:t>
            </a:fld>
            <a:endParaRPr lang="en-US" dirty="0"/>
          </a:p>
        </p:txBody>
      </p:sp>
    </p:spTree>
    <p:extLst>
      <p:ext uri="{BB962C8B-B14F-4D97-AF65-F5344CB8AC3E}">
        <p14:creationId xmlns:p14="http://schemas.microsoft.com/office/powerpoint/2010/main" val="2577529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extLst>
    <p:ext uri="{DCECCB84-F9BA-43D5-87BE-67443E8EF086}">
      <p15:sldGuideLst xmlns=""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325B6C2-4B44-4CB4-95E6-CA87D33DA36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A7BB47ED-460F-4687-B77F-EDB0FD86E9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CC5EB064-2C04-41EE-88BF-8BB63E5E241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CD8E0393-D4AA-436E-B9C9-B7F7AFA2CD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62639A02-346F-4353-AB5B-34123A370C3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8F175005-B749-48B2-B232-745BDDA2E735}"/>
              </a:ext>
            </a:extLst>
          </p:cNvPr>
          <p:cNvSpPr>
            <a:spLocks noGrp="1"/>
          </p:cNvSpPr>
          <p:nvPr>
            <p:ph type="dt" sz="half" idx="10"/>
          </p:nvPr>
        </p:nvSpPr>
        <p:spPr/>
        <p:txBody>
          <a:bodyPr/>
          <a:lstStyle/>
          <a:p>
            <a:fld id="{C5339CEF-529F-42BA-8144-69C7120C39CE}" type="datetime1">
              <a:rPr lang="en-US" smtClean="0"/>
              <a:t>12/5/2019</a:t>
            </a:fld>
            <a:endParaRPr lang="en-US"/>
          </a:p>
        </p:txBody>
      </p:sp>
      <p:sp>
        <p:nvSpPr>
          <p:cNvPr id="8" name="Footer Placeholder 7">
            <a:extLst>
              <a:ext uri="{FF2B5EF4-FFF2-40B4-BE49-F238E27FC236}">
                <a16:creationId xmlns="" xmlns:a16="http://schemas.microsoft.com/office/drawing/2014/main" id="{7AC65A42-3C16-4B41-B83A-0CD6779A933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3DD784E6-1877-4E5D-9D81-8986FC9C58CC}"/>
              </a:ext>
            </a:extLst>
          </p:cNvPr>
          <p:cNvSpPr>
            <a:spLocks noGrp="1"/>
          </p:cNvSpPr>
          <p:nvPr>
            <p:ph type="sldNum" sz="quarter" idx="12"/>
          </p:nvPr>
        </p:nvSpPr>
        <p:spPr/>
        <p:txBody>
          <a:bodyPr/>
          <a:lstStyle/>
          <a:p>
            <a:fld id="{BF62E9A0-3E08-4AC5-9850-D72F782A6339}" type="slidenum">
              <a:rPr lang="en-US" smtClean="0"/>
              <a:t>‹#›</a:t>
            </a:fld>
            <a:endParaRPr lang="en-US"/>
          </a:p>
        </p:txBody>
      </p:sp>
    </p:spTree>
    <p:extLst>
      <p:ext uri="{BB962C8B-B14F-4D97-AF65-F5344CB8AC3E}">
        <p14:creationId xmlns:p14="http://schemas.microsoft.com/office/powerpoint/2010/main" val="209311751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extLst>
    <p:ext uri="{DCECCB84-F9BA-43D5-87BE-67443E8EF086}">
      <p15:sldGuideLst xmlns=""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8BE4539-8735-4D93-839B-40F9FEE9E96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B00D95CE-DAC1-4777-933C-CC064F92C333}"/>
              </a:ext>
            </a:extLst>
          </p:cNvPr>
          <p:cNvSpPr>
            <a:spLocks noGrp="1"/>
          </p:cNvSpPr>
          <p:nvPr>
            <p:ph type="dt" sz="half" idx="10"/>
          </p:nvPr>
        </p:nvSpPr>
        <p:spPr/>
        <p:txBody>
          <a:bodyPr/>
          <a:lstStyle/>
          <a:p>
            <a:fld id="{93ACD449-DF28-40B2-B5EB-A45E68BBC126}" type="datetime1">
              <a:rPr lang="en-US" smtClean="0"/>
              <a:t>12/5/2019</a:t>
            </a:fld>
            <a:endParaRPr lang="en-US"/>
          </a:p>
        </p:txBody>
      </p:sp>
      <p:sp>
        <p:nvSpPr>
          <p:cNvPr id="4" name="Footer Placeholder 3">
            <a:extLst>
              <a:ext uri="{FF2B5EF4-FFF2-40B4-BE49-F238E27FC236}">
                <a16:creationId xmlns="" xmlns:a16="http://schemas.microsoft.com/office/drawing/2014/main" id="{E3F73E25-2701-4081-A33C-CD8C29A021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2F6FF6F8-56C6-4D00-AC87-59116F8ACD5D}"/>
              </a:ext>
            </a:extLst>
          </p:cNvPr>
          <p:cNvSpPr>
            <a:spLocks noGrp="1"/>
          </p:cNvSpPr>
          <p:nvPr>
            <p:ph type="sldNum" sz="quarter" idx="12"/>
          </p:nvPr>
        </p:nvSpPr>
        <p:spPr>
          <a:xfrm>
            <a:off x="9312349" y="6388248"/>
            <a:ext cx="2743200" cy="365125"/>
          </a:xfrm>
        </p:spPr>
        <p:txBody>
          <a:bodyPr/>
          <a:lstStyle>
            <a:lvl1pPr>
              <a:defRPr sz="1600">
                <a:solidFill>
                  <a:schemeClr val="tx1"/>
                </a:solidFill>
              </a:defRPr>
            </a:lvl1pPr>
          </a:lstStyle>
          <a:p>
            <a:fld id="{BF62E9A0-3E08-4AC5-9850-D72F782A6339}" type="slidenum">
              <a:rPr lang="en-US" smtClean="0"/>
              <a:pPr/>
              <a:t>‹#›</a:t>
            </a:fld>
            <a:endParaRPr lang="en-US" dirty="0"/>
          </a:p>
        </p:txBody>
      </p:sp>
    </p:spTree>
    <p:extLst>
      <p:ext uri="{BB962C8B-B14F-4D97-AF65-F5344CB8AC3E}">
        <p14:creationId xmlns:p14="http://schemas.microsoft.com/office/powerpoint/2010/main" val="197908478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5C785346-2F71-46F6-9863-E07C63DB8A17}"/>
              </a:ext>
            </a:extLst>
          </p:cNvPr>
          <p:cNvSpPr>
            <a:spLocks noGrp="1"/>
          </p:cNvSpPr>
          <p:nvPr>
            <p:ph type="dt" sz="half" idx="10"/>
          </p:nvPr>
        </p:nvSpPr>
        <p:spPr/>
        <p:txBody>
          <a:bodyPr/>
          <a:lstStyle/>
          <a:p>
            <a:fld id="{3AA26DEA-09DF-4DE1-8FE2-E0E2C5EFDD14}" type="datetime1">
              <a:rPr lang="en-US" smtClean="0"/>
              <a:t>12/5/2019</a:t>
            </a:fld>
            <a:endParaRPr lang="en-US"/>
          </a:p>
        </p:txBody>
      </p:sp>
      <p:sp>
        <p:nvSpPr>
          <p:cNvPr id="3" name="Footer Placeholder 2">
            <a:extLst>
              <a:ext uri="{FF2B5EF4-FFF2-40B4-BE49-F238E27FC236}">
                <a16:creationId xmlns="" xmlns:a16="http://schemas.microsoft.com/office/drawing/2014/main" id="{7F445B6E-71DA-476F-90C6-396F77BD4994}"/>
              </a:ext>
            </a:extLst>
          </p:cNvPr>
          <p:cNvSpPr>
            <a:spLocks noGrp="1"/>
          </p:cNvSpPr>
          <p:nvPr>
            <p:ph type="ftr" sz="quarter" idx="11"/>
          </p:nvPr>
        </p:nvSpPr>
        <p:spPr/>
        <p:txBody>
          <a:bodyPr/>
          <a:lstStyle/>
          <a:p>
            <a:endParaRPr lang="en-US"/>
          </a:p>
        </p:txBody>
      </p:sp>
      <p:sp>
        <p:nvSpPr>
          <p:cNvPr id="5" name="Slide Number Placeholder 5">
            <a:extLst>
              <a:ext uri="{FF2B5EF4-FFF2-40B4-BE49-F238E27FC236}">
                <a16:creationId xmlns="" xmlns:a16="http://schemas.microsoft.com/office/drawing/2014/main" id="{2F6FF6F8-56C6-4D00-AC87-59116F8ACD5D}"/>
              </a:ext>
            </a:extLst>
          </p:cNvPr>
          <p:cNvSpPr>
            <a:spLocks noGrp="1"/>
          </p:cNvSpPr>
          <p:nvPr>
            <p:ph type="sldNum" sz="quarter" idx="12"/>
          </p:nvPr>
        </p:nvSpPr>
        <p:spPr>
          <a:xfrm>
            <a:off x="9312349" y="6388248"/>
            <a:ext cx="2743200" cy="365125"/>
          </a:xfrm>
        </p:spPr>
        <p:txBody>
          <a:bodyPr/>
          <a:lstStyle>
            <a:lvl1pPr>
              <a:defRPr sz="1600">
                <a:solidFill>
                  <a:schemeClr val="tx1"/>
                </a:solidFill>
              </a:defRPr>
            </a:lvl1pPr>
          </a:lstStyle>
          <a:p>
            <a:fld id="{BF62E9A0-3E08-4AC5-9850-D72F782A6339}" type="slidenum">
              <a:rPr lang="en-US" smtClean="0"/>
              <a:pPr/>
              <a:t>‹#›</a:t>
            </a:fld>
            <a:endParaRPr lang="en-US" dirty="0"/>
          </a:p>
        </p:txBody>
      </p:sp>
    </p:spTree>
    <p:extLst>
      <p:ext uri="{BB962C8B-B14F-4D97-AF65-F5344CB8AC3E}">
        <p14:creationId xmlns:p14="http://schemas.microsoft.com/office/powerpoint/2010/main" val="27495986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41E60F3-4D54-4EF2-8976-0D643F4952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219730BB-5345-4EBC-95A7-8819699F99C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4B621396-5471-4EC4-8AA1-145E522E3A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46092AD2-1848-4331-810C-EF5ABD1DF1F1}"/>
              </a:ext>
            </a:extLst>
          </p:cNvPr>
          <p:cNvSpPr>
            <a:spLocks noGrp="1"/>
          </p:cNvSpPr>
          <p:nvPr>
            <p:ph type="dt" sz="half" idx="10"/>
          </p:nvPr>
        </p:nvSpPr>
        <p:spPr/>
        <p:txBody>
          <a:bodyPr/>
          <a:lstStyle/>
          <a:p>
            <a:fld id="{F71D7524-4ADE-4326-A1A9-B5984C1BAD5F}" type="datetime1">
              <a:rPr lang="en-US" smtClean="0"/>
              <a:t>12/5/2019</a:t>
            </a:fld>
            <a:endParaRPr lang="en-US"/>
          </a:p>
        </p:txBody>
      </p:sp>
      <p:sp>
        <p:nvSpPr>
          <p:cNvPr id="6" name="Footer Placeholder 5">
            <a:extLst>
              <a:ext uri="{FF2B5EF4-FFF2-40B4-BE49-F238E27FC236}">
                <a16:creationId xmlns="" xmlns:a16="http://schemas.microsoft.com/office/drawing/2014/main" id="{B04A7423-9226-45B8-9E28-ED7CB75BDE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42BEAC4C-21B4-41CA-BCD4-A73282AA9964}"/>
              </a:ext>
            </a:extLst>
          </p:cNvPr>
          <p:cNvSpPr>
            <a:spLocks noGrp="1"/>
          </p:cNvSpPr>
          <p:nvPr>
            <p:ph type="sldNum" sz="quarter" idx="12"/>
          </p:nvPr>
        </p:nvSpPr>
        <p:spPr/>
        <p:txBody>
          <a:bodyPr/>
          <a:lstStyle/>
          <a:p>
            <a:fld id="{BF62E9A0-3E08-4AC5-9850-D72F782A6339}" type="slidenum">
              <a:rPr lang="en-US" smtClean="0"/>
              <a:t>‹#›</a:t>
            </a:fld>
            <a:endParaRPr lang="en-US"/>
          </a:p>
        </p:txBody>
      </p:sp>
    </p:spTree>
    <p:extLst>
      <p:ext uri="{BB962C8B-B14F-4D97-AF65-F5344CB8AC3E}">
        <p14:creationId xmlns:p14="http://schemas.microsoft.com/office/powerpoint/2010/main" val="36086194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extLst>
    <p:ext uri="{DCECCB84-F9BA-43D5-87BE-67443E8EF086}">
      <p15:sldGuideLst xmlns=""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606E0DD-DE9D-4E7D-A85F-FCE8AEE909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BB96FFE1-8B0A-4C37-B574-335008A483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0D78F352-CF49-4D06-9999-D5184ABAE7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06F3E44C-8512-4FC5-BE3C-F8887FAC9776}"/>
              </a:ext>
            </a:extLst>
          </p:cNvPr>
          <p:cNvSpPr>
            <a:spLocks noGrp="1"/>
          </p:cNvSpPr>
          <p:nvPr>
            <p:ph type="dt" sz="half" idx="10"/>
          </p:nvPr>
        </p:nvSpPr>
        <p:spPr/>
        <p:txBody>
          <a:bodyPr/>
          <a:lstStyle/>
          <a:p>
            <a:fld id="{61CE8BBA-596A-40B3-A289-8DF5B472A56E}" type="datetime1">
              <a:rPr lang="en-US" smtClean="0"/>
              <a:t>12/5/2019</a:t>
            </a:fld>
            <a:endParaRPr lang="en-US"/>
          </a:p>
        </p:txBody>
      </p:sp>
      <p:sp>
        <p:nvSpPr>
          <p:cNvPr id="6" name="Footer Placeholder 5">
            <a:extLst>
              <a:ext uri="{FF2B5EF4-FFF2-40B4-BE49-F238E27FC236}">
                <a16:creationId xmlns="" xmlns:a16="http://schemas.microsoft.com/office/drawing/2014/main" id="{8D5C73B3-4923-4FCF-9CAB-91AFB87BF8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535A100A-6008-4CFE-A55E-E7BD16A0A6B0}"/>
              </a:ext>
            </a:extLst>
          </p:cNvPr>
          <p:cNvSpPr>
            <a:spLocks noGrp="1"/>
          </p:cNvSpPr>
          <p:nvPr>
            <p:ph type="sldNum" sz="quarter" idx="12"/>
          </p:nvPr>
        </p:nvSpPr>
        <p:spPr/>
        <p:txBody>
          <a:bodyPr/>
          <a:lstStyle/>
          <a:p>
            <a:fld id="{BF62E9A0-3E08-4AC5-9850-D72F782A6339}" type="slidenum">
              <a:rPr lang="en-US" smtClean="0"/>
              <a:t>‹#›</a:t>
            </a:fld>
            <a:endParaRPr lang="en-US"/>
          </a:p>
        </p:txBody>
      </p:sp>
    </p:spTree>
    <p:extLst>
      <p:ext uri="{BB962C8B-B14F-4D97-AF65-F5344CB8AC3E}">
        <p14:creationId xmlns:p14="http://schemas.microsoft.com/office/powerpoint/2010/main" val="232236631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D21F3726-3035-47A0-AA07-9E730D428D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2ADB586B-3566-49F9-A18A-C8750E4089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C93AB42A-285C-4096-B0EF-375CA1A663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FC2555-CC3A-4E59-AD56-1B21231C741B}" type="datetime1">
              <a:rPr lang="en-US" smtClean="0"/>
              <a:t>12/5/2019</a:t>
            </a:fld>
            <a:endParaRPr lang="en-US"/>
          </a:p>
        </p:txBody>
      </p:sp>
      <p:sp>
        <p:nvSpPr>
          <p:cNvPr id="5" name="Footer Placeholder 4">
            <a:extLst>
              <a:ext uri="{FF2B5EF4-FFF2-40B4-BE49-F238E27FC236}">
                <a16:creationId xmlns="" xmlns:a16="http://schemas.microsoft.com/office/drawing/2014/main" id="{6574708A-2DE9-48DF-9810-47EB370362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B47FE341-740F-4DCB-8BEA-A6B53C669A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62E9A0-3E08-4AC5-9850-D72F782A6339}" type="slidenum">
              <a:rPr lang="en-US" smtClean="0"/>
              <a:t>‹#›</a:t>
            </a:fld>
            <a:endParaRPr lang="en-US"/>
          </a:p>
        </p:txBody>
      </p:sp>
    </p:spTree>
    <p:extLst>
      <p:ext uri="{BB962C8B-B14F-4D97-AF65-F5344CB8AC3E}">
        <p14:creationId xmlns:p14="http://schemas.microsoft.com/office/powerpoint/2010/main" val="63642188"/>
      </p:ext>
    </p:extLst>
  </p:cSld>
  <p:clrMap bg1="lt1" tx1="dk1" bg2="lt2" tx2="dk2" accent1="accent1" accent2="accent2" accent3="accent3" accent4="accent4" accent5="accent5" accent6="accent6" hlink="hlink" folHlink="folHlink"/>
  <p:sldLayoutIdLst>
    <p:sldLayoutId id="2147484192" r:id="rId1"/>
    <p:sldLayoutId id="2147484193" r:id="rId2"/>
    <p:sldLayoutId id="2147484194" r:id="rId3"/>
    <p:sldLayoutId id="2147484195" r:id="rId4"/>
    <p:sldLayoutId id="2147484196" r:id="rId5"/>
    <p:sldLayoutId id="2147484197" r:id="rId6"/>
    <p:sldLayoutId id="2147484198" r:id="rId7"/>
    <p:sldLayoutId id="2147484199" r:id="rId8"/>
    <p:sldLayoutId id="2147484200" r:id="rId9"/>
    <p:sldLayoutId id="2147484201" r:id="rId10"/>
    <p:sldLayoutId id="2147484202"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 Id="rId4" Type="http://schemas.microsoft.com/office/2007/relationships/hdphoto" Target="../media/hdphoto2.wdp"/></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s://biblia.com/bible/nrsv/Matt.%2024.31" TargetMode="Externa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8" Type="http://schemas.openxmlformats.org/officeDocument/2006/relationships/hyperlink" Target="https://biblehub.com/hebrew/669.htm" TargetMode="External"/><Relationship Id="rId13" Type="http://schemas.openxmlformats.org/officeDocument/2006/relationships/hyperlink" Target="https://biblehub.com/hebrew/1931.htm" TargetMode="External"/><Relationship Id="rId3" Type="http://schemas.openxmlformats.org/officeDocument/2006/relationships/hyperlink" Target="https://biblehub.com/bsb/judges/3.htm" TargetMode="External"/><Relationship Id="rId7" Type="http://schemas.openxmlformats.org/officeDocument/2006/relationships/hyperlink" Target="https://biblehub.com/hebrew/2022.htm" TargetMode="External"/><Relationship Id="rId12" Type="http://schemas.openxmlformats.org/officeDocument/2006/relationships/hyperlink" Target="https://biblehub.com/hebrew/4480.htm" TargetMode="External"/><Relationship Id="rId2" Type="http://schemas.openxmlformats.org/officeDocument/2006/relationships/image" Target="../media/image39.jpg"/><Relationship Id="rId1" Type="http://schemas.openxmlformats.org/officeDocument/2006/relationships/slideLayout" Target="../slideLayouts/slideLayout7.xml"/><Relationship Id="rId6" Type="http://schemas.openxmlformats.org/officeDocument/2006/relationships/hyperlink" Target="https://biblehub.com/hebrew/7782.htm" TargetMode="External"/><Relationship Id="rId11" Type="http://schemas.openxmlformats.org/officeDocument/2006/relationships/hyperlink" Target="https://biblehub.com/hebrew/5973.htm" TargetMode="External"/><Relationship Id="rId5" Type="http://schemas.openxmlformats.org/officeDocument/2006/relationships/hyperlink" Target="https://biblehub.com/hebrew/8628.htm" TargetMode="External"/><Relationship Id="rId10" Type="http://schemas.openxmlformats.org/officeDocument/2006/relationships/hyperlink" Target="https://biblehub.com/hebrew/3381.htm" TargetMode="External"/><Relationship Id="rId4" Type="http://schemas.openxmlformats.org/officeDocument/2006/relationships/hyperlink" Target="https://biblehub.com/hebrew/935.htm" TargetMode="External"/><Relationship Id="rId9" Type="http://schemas.openxmlformats.org/officeDocument/2006/relationships/hyperlink" Target="https://biblehub.com/hebrew/1121.htm" TargetMode="Externa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hyperlink" Target="https://bible.knowing-jesus.com/2-Samuel/15/10" TargetMode="External"/><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jp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7.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49.jp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hyperlink" Target="https://bibliaparalela.com/text/joshua/6-13.htm" TargetMode="External"/><Relationship Id="rId13" Type="http://schemas.openxmlformats.org/officeDocument/2006/relationships/hyperlink" Target="https://bibliaparalela.com/text/judges/7-18.htm" TargetMode="External"/><Relationship Id="rId3" Type="http://schemas.openxmlformats.org/officeDocument/2006/relationships/hyperlink" Target="https://bibliaparalela.com/text/joshua/6-4.htm" TargetMode="External"/><Relationship Id="rId7" Type="http://schemas.openxmlformats.org/officeDocument/2006/relationships/hyperlink" Target="https://bibliaparalela.com/text/joshua/6-9.htm" TargetMode="External"/><Relationship Id="rId12" Type="http://schemas.openxmlformats.org/officeDocument/2006/relationships/hyperlink" Target="https://bibliaparalela.com/text/judges/7-8.htm" TargetMode="External"/><Relationship Id="rId2" Type="http://schemas.openxmlformats.org/officeDocument/2006/relationships/image" Target="../media/image6.jpg"/><Relationship Id="rId1" Type="http://schemas.openxmlformats.org/officeDocument/2006/relationships/slideLayout" Target="../slideLayouts/slideLayout7.xml"/><Relationship Id="rId6" Type="http://schemas.openxmlformats.org/officeDocument/2006/relationships/hyperlink" Target="https://bibliaparalela.com/text/joshua/6-8.htm" TargetMode="External"/><Relationship Id="rId11" Type="http://schemas.openxmlformats.org/officeDocument/2006/relationships/hyperlink" Target="https://bibliaparalela.com/text/judges/6-34.htm" TargetMode="External"/><Relationship Id="rId5" Type="http://schemas.openxmlformats.org/officeDocument/2006/relationships/hyperlink" Target="https://bibliaparalela.com/text/joshua/6-6.htm" TargetMode="External"/><Relationship Id="rId10" Type="http://schemas.openxmlformats.org/officeDocument/2006/relationships/hyperlink" Target="https://bibliaparalela.com/text/judges/3-27.htm" TargetMode="External"/><Relationship Id="rId4" Type="http://schemas.openxmlformats.org/officeDocument/2006/relationships/hyperlink" Target="https://bibliaparalela.com/text/joshua/6-5.htm" TargetMode="External"/><Relationship Id="rId9" Type="http://schemas.openxmlformats.org/officeDocument/2006/relationships/hyperlink" Target="https://bibliaparalela.com/text/joshua/6-20.htm" TargetMode="External"/></Relationships>
</file>

<file path=ppt/slides/_rels/slide50.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jpg"/><Relationship Id="rId1" Type="http://schemas.openxmlformats.org/officeDocument/2006/relationships/slideLayout" Target="../slideLayouts/slideLayout7.xml"/><Relationship Id="rId4" Type="http://schemas.openxmlformats.org/officeDocument/2006/relationships/image" Target="../media/image61.jpeg"/></Relationships>
</file>

<file path=ppt/slides/_rels/slide57.xml.rels><?xml version="1.0" encoding="UTF-8" standalone="yes"?>
<Relationships xmlns="http://schemas.openxmlformats.org/package/2006/relationships"><Relationship Id="rId3" Type="http://schemas.openxmlformats.org/officeDocument/2006/relationships/image" Target="../media/image63.jpg"/><Relationship Id="rId7" Type="http://schemas.openxmlformats.org/officeDocument/2006/relationships/image" Target="../media/image67.jpg"/><Relationship Id="rId2" Type="http://schemas.openxmlformats.org/officeDocument/2006/relationships/image" Target="../media/image62.jpg"/><Relationship Id="rId1" Type="http://schemas.openxmlformats.org/officeDocument/2006/relationships/slideLayout" Target="../slideLayouts/slideLayout7.xml"/><Relationship Id="rId6" Type="http://schemas.openxmlformats.org/officeDocument/2006/relationships/image" Target="../media/image66.jpg"/><Relationship Id="rId5" Type="http://schemas.openxmlformats.org/officeDocument/2006/relationships/image" Target="../media/image65.jpg"/><Relationship Id="rId4" Type="http://schemas.openxmlformats.org/officeDocument/2006/relationships/image" Target="../media/image64.jpg"/></Relationships>
</file>

<file path=ppt/slides/_rels/slide58.xml.rels><?xml version="1.0" encoding="UTF-8" standalone="yes"?>
<Relationships xmlns="http://schemas.openxmlformats.org/package/2006/relationships"><Relationship Id="rId2" Type="http://schemas.openxmlformats.org/officeDocument/2006/relationships/image" Target="../media/image68.jp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jpg"/><Relationship Id="rId1" Type="http://schemas.openxmlformats.org/officeDocument/2006/relationships/slideLayout" Target="../slideLayouts/slideLayout7.xml"/><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60.xml.rels><?xml version="1.0" encoding="UTF-8" standalone="yes"?>
<Relationships xmlns="http://schemas.openxmlformats.org/package/2006/relationships"><Relationship Id="rId3" Type="http://schemas.openxmlformats.org/officeDocument/2006/relationships/hyperlink" Target="mailto:questions@studythecalendar.com" TargetMode="External"/><Relationship Id="rId2" Type="http://schemas.openxmlformats.org/officeDocument/2006/relationships/image" Target="../media/image71.jpg"/><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72.png"/><Relationship Id="rId4" Type="http://schemas.openxmlformats.org/officeDocument/2006/relationships/hyperlink" Target="http://www.studythecalendar.com/"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269B0E54-5C27-4A1C-B53A-3AAC386AFF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18994" y="5102648"/>
            <a:ext cx="12173006" cy="1754326"/>
          </a:xfrm>
          <a:prstGeom prst="rect">
            <a:avLst/>
          </a:prstGeom>
          <a:gradFill flip="none" rotWithShape="1">
            <a:gsLst>
              <a:gs pos="0">
                <a:srgbClr val="FBEAC7">
                  <a:alpha val="59000"/>
                </a:srgbClr>
              </a:gs>
              <a:gs pos="17999">
                <a:srgbClr val="FEE7F2"/>
              </a:gs>
              <a:gs pos="36000">
                <a:srgbClr val="FAC77D">
                  <a:alpha val="51000"/>
                </a:srgbClr>
              </a:gs>
              <a:gs pos="61000">
                <a:srgbClr val="FBA97D">
                  <a:alpha val="80000"/>
                </a:srgbClr>
              </a:gs>
              <a:gs pos="82001">
                <a:srgbClr val="FBD49C">
                  <a:alpha val="65000"/>
                </a:srgbClr>
              </a:gs>
              <a:gs pos="100000">
                <a:srgbClr val="FEE7F2"/>
              </a:gs>
            </a:gsLst>
            <a:lin ang="16200000" scaled="0"/>
            <a:tileRect/>
          </a:gradFill>
          <a:ln w="76200">
            <a:solidFill>
              <a:srgbClr val="BE605E"/>
            </a:solidFill>
          </a:ln>
          <a:scene3d>
            <a:camera prst="orthographicFront"/>
            <a:lightRig rig="flat" dir="tl">
              <a:rot lat="0" lon="0" rev="6600000"/>
            </a:lightRig>
          </a:scene3d>
          <a:sp3d>
            <a:bevelT w="114300" prst="artDeco"/>
          </a:sp3d>
        </p:spPr>
        <p:txBody>
          <a:bodyPr wrap="square" lIns="91440" tIns="45720" rIns="91440" bIns="45720">
            <a:spAutoFit/>
            <a:sp3d extrusionH="25400" contourW="8890">
              <a:bevelT w="38100" h="31750"/>
              <a:contourClr>
                <a:schemeClr val="accent2">
                  <a:shade val="75000"/>
                </a:schemeClr>
              </a:contourClr>
            </a:sp3d>
          </a:bodyPr>
          <a:lstStyle/>
          <a:p>
            <a:pPr algn="ctr"/>
            <a:r>
              <a:rPr lang="en-US" sz="5400" b="1" dirty="0">
                <a:ln w="11430"/>
                <a:solidFill>
                  <a:srgbClr val="006C31"/>
                </a:solidFill>
                <a:effectLst>
                  <a:outerShdw blurRad="50800" dist="39000" dir="5460000" algn="tl">
                    <a:srgbClr val="000000">
                      <a:alpha val="38000"/>
                    </a:srgbClr>
                  </a:outerShdw>
                </a:effectLst>
                <a:latin typeface="Segoe Print" pitchFamily="2" charset="0"/>
              </a:rPr>
              <a:t>     </a:t>
            </a:r>
            <a:r>
              <a:rPr lang="en-US" sz="5400" b="1" dirty="0">
                <a:ln w="11430">
                  <a:solidFill>
                    <a:schemeClr val="accent1">
                      <a:lumMod val="75000"/>
                    </a:schemeClr>
                  </a:solidFill>
                </a:ln>
                <a:solidFill>
                  <a:srgbClr val="BE605E"/>
                </a:solidFill>
                <a:effectLst>
                  <a:outerShdw blurRad="50800" dist="39000" dir="5460000" algn="tl">
                    <a:srgbClr val="000000">
                      <a:alpha val="38000"/>
                    </a:srgbClr>
                  </a:outerShdw>
                </a:effectLst>
                <a:latin typeface="Segoe Print" pitchFamily="2" charset="0"/>
              </a:rPr>
              <a:t>Little Is Much </a:t>
            </a:r>
            <a:br>
              <a:rPr lang="en-US" sz="5400" b="1" dirty="0">
                <a:ln w="11430">
                  <a:solidFill>
                    <a:schemeClr val="accent1">
                      <a:lumMod val="75000"/>
                    </a:schemeClr>
                  </a:solidFill>
                </a:ln>
                <a:solidFill>
                  <a:srgbClr val="BE605E"/>
                </a:solidFill>
                <a:effectLst>
                  <a:outerShdw blurRad="50800" dist="39000" dir="5460000" algn="tl">
                    <a:srgbClr val="000000">
                      <a:alpha val="38000"/>
                    </a:srgbClr>
                  </a:outerShdw>
                </a:effectLst>
                <a:latin typeface="Segoe Print" pitchFamily="2" charset="0"/>
              </a:rPr>
            </a:br>
            <a:r>
              <a:rPr lang="en-US" sz="5400" b="1" dirty="0">
                <a:ln w="11430">
                  <a:solidFill>
                    <a:schemeClr val="accent1">
                      <a:lumMod val="75000"/>
                    </a:schemeClr>
                  </a:solidFill>
                </a:ln>
                <a:solidFill>
                  <a:srgbClr val="BE605E"/>
                </a:solidFill>
                <a:effectLst>
                  <a:outerShdw blurRad="50800" dist="39000" dir="5460000" algn="tl">
                    <a:srgbClr val="000000">
                      <a:alpha val="38000"/>
                    </a:srgbClr>
                  </a:outerShdw>
                </a:effectLst>
                <a:latin typeface="Segoe Print" pitchFamily="2" charset="0"/>
              </a:rPr>
              <a:t>     When Yahuah Is In It!</a:t>
            </a:r>
            <a:endParaRPr lang="en-US" sz="4400" b="1" cap="none" spc="0" dirty="0">
              <a:ln w="11430">
                <a:solidFill>
                  <a:schemeClr val="accent1">
                    <a:lumMod val="75000"/>
                  </a:schemeClr>
                </a:solidFill>
              </a:ln>
              <a:solidFill>
                <a:srgbClr val="BE605E"/>
              </a:solidFill>
              <a:effectLst>
                <a:outerShdw blurRad="50800" dist="39000" dir="5460000" algn="tl">
                  <a:srgbClr val="000000">
                    <a:alpha val="38000"/>
                  </a:srgbClr>
                </a:outerShdw>
              </a:effectLst>
              <a:latin typeface="Segoe Print" pitchFamily="2" charset="0"/>
            </a:endParaRPr>
          </a:p>
        </p:txBody>
      </p:sp>
      <p:pic>
        <p:nvPicPr>
          <p:cNvPr id="1026" name="Picture 2" descr="C:\Users\Rae\Desktop\Mario's CCC Announcement for 24 May 19 in PPT\CCC Announcement PPT lg format\shofar\shofar blowing circle png.png"/>
          <p:cNvPicPr>
            <a:picLocks noChangeAspect="1" noChangeArrowheads="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450122" y="4794033"/>
            <a:ext cx="2305050" cy="200977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87424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4A0092FD-45CD-4EFE-8CD5-208D4AEC8E04}"/>
              </a:ext>
            </a:extLst>
          </p:cNvPr>
          <p:cNvSpPr>
            <a:spLocks noGrp="1"/>
          </p:cNvSpPr>
          <p:nvPr>
            <p:ph type="sldNum" sz="quarter" idx="12"/>
          </p:nvPr>
        </p:nvSpPr>
        <p:spPr>
          <a:xfrm>
            <a:off x="9311640" y="6356350"/>
            <a:ext cx="2743200" cy="365125"/>
          </a:xfrm>
        </p:spPr>
        <p:txBody>
          <a:bodyPr/>
          <a:lstStyle/>
          <a:p>
            <a:fld id="{BF62E9A0-3E08-4AC5-9850-D72F782A6339}" type="slidenum">
              <a:rPr lang="en-US" smtClean="0">
                <a:solidFill>
                  <a:schemeClr val="bg1"/>
                </a:solidFill>
              </a:rPr>
              <a:t>10</a:t>
            </a:fld>
            <a:endParaRPr lang="en-US" dirty="0">
              <a:solidFill>
                <a:schemeClr val="bg1"/>
              </a:solidFill>
            </a:endParaRPr>
          </a:p>
        </p:txBody>
      </p:sp>
      <p:sp>
        <p:nvSpPr>
          <p:cNvPr id="4" name="Rectangle 3">
            <a:extLst>
              <a:ext uri="{FF2B5EF4-FFF2-40B4-BE49-F238E27FC236}">
                <a16:creationId xmlns="" xmlns:a16="http://schemas.microsoft.com/office/drawing/2014/main" id="{AAE82334-0058-4330-BA3C-397A60EA6267}"/>
              </a:ext>
            </a:extLst>
          </p:cNvPr>
          <p:cNvSpPr/>
          <p:nvPr/>
        </p:nvSpPr>
        <p:spPr>
          <a:xfrm>
            <a:off x="502920" y="372289"/>
            <a:ext cx="3832860" cy="5816977"/>
          </a:xfrm>
          <a:prstGeom prst="rect">
            <a:avLst/>
          </a:prstGeom>
        </p:spPr>
        <p:txBody>
          <a:bodyPr wrap="square">
            <a:spAutoFit/>
            <a:scene3d>
              <a:camera prst="orthographicFront"/>
              <a:lightRig rig="threePt" dir="t"/>
            </a:scene3d>
            <a:sp3d extrusionH="57150">
              <a:bevelT h="25400" prst="softRound"/>
            </a:sp3d>
          </a:bodyPr>
          <a:lstStyle/>
          <a:p>
            <a:pPr algn="just"/>
            <a:r>
              <a:rPr lang="en-US" sz="3600" dirty="0">
                <a:ln w="0"/>
                <a:gradFill>
                  <a:gsLst>
                    <a:gs pos="0">
                      <a:schemeClr val="accent5">
                        <a:lumMod val="50000"/>
                      </a:schemeClr>
                    </a:gs>
                    <a:gs pos="50000">
                      <a:schemeClr val="accent5"/>
                    </a:gs>
                    <a:gs pos="100000">
                      <a:schemeClr val="accent5">
                        <a:lumMod val="60000"/>
                        <a:lumOff val="40000"/>
                      </a:schemeClr>
                    </a:gs>
                  </a:gsLst>
                  <a:lin ang="5400000"/>
                </a:gradFill>
                <a:effectLst>
                  <a:glow rad="127000">
                    <a:srgbClr val="002060"/>
                  </a:glow>
                  <a:reflection blurRad="6350" stA="53000" endA="300" endPos="35500" dir="5400000" sy="-90000" algn="bl" rotWithShape="0"/>
                </a:effectLst>
              </a:rPr>
              <a:t>Exodus 19:16</a:t>
            </a:r>
          </a:p>
          <a:p>
            <a:r>
              <a:rPr lang="en-US" sz="2800" b="1" dirty="0">
                <a:ln w="10160">
                  <a:solidFill>
                    <a:schemeClr val="accent5"/>
                  </a:solidFill>
                  <a:prstDash val="solid"/>
                </a:ln>
                <a:solidFill>
                  <a:srgbClr val="FFFFFF"/>
                </a:solidFill>
                <a:effectLst>
                  <a:glow rad="127000">
                    <a:srgbClr val="002060"/>
                  </a:glow>
                  <a:outerShdw blurRad="38100" dist="22860" dir="5400000" algn="tl" rotWithShape="0">
                    <a:srgbClr val="000000">
                      <a:alpha val="30000"/>
                    </a:srgbClr>
                  </a:outerShdw>
                </a:effectLst>
                <a:latin typeface="Open Sans Hebrew"/>
              </a:rPr>
              <a:t>And it came to pass on the third day in the morning, that there were thunders and lightnings, and </a:t>
            </a:r>
            <a:br>
              <a:rPr lang="en-US" sz="2800" b="1" dirty="0">
                <a:ln w="10160">
                  <a:solidFill>
                    <a:schemeClr val="accent5"/>
                  </a:solidFill>
                  <a:prstDash val="solid"/>
                </a:ln>
                <a:solidFill>
                  <a:srgbClr val="FFFFFF"/>
                </a:solidFill>
                <a:effectLst>
                  <a:glow rad="127000">
                    <a:srgbClr val="002060"/>
                  </a:glow>
                  <a:outerShdw blurRad="38100" dist="22860" dir="5400000" algn="tl" rotWithShape="0">
                    <a:srgbClr val="000000">
                      <a:alpha val="30000"/>
                    </a:srgbClr>
                  </a:outerShdw>
                </a:effectLst>
                <a:latin typeface="Open Sans Hebrew"/>
              </a:rPr>
            </a:br>
            <a:r>
              <a:rPr lang="en-US" sz="2800" b="1" dirty="0">
                <a:ln w="10160">
                  <a:solidFill>
                    <a:schemeClr val="accent5"/>
                  </a:solidFill>
                  <a:prstDash val="solid"/>
                </a:ln>
                <a:solidFill>
                  <a:srgbClr val="FFFFFF"/>
                </a:solidFill>
                <a:effectLst>
                  <a:glow rad="127000">
                    <a:srgbClr val="002060"/>
                  </a:glow>
                  <a:outerShdw blurRad="38100" dist="22860" dir="5400000" algn="tl" rotWithShape="0">
                    <a:srgbClr val="000000">
                      <a:alpha val="30000"/>
                    </a:srgbClr>
                  </a:outerShdw>
                </a:effectLst>
                <a:latin typeface="Open Sans Hebrew"/>
              </a:rPr>
              <a:t>a thick cloud upon the mount, and the voice of the trumpet exceeding loud; </a:t>
            </a:r>
            <a:br>
              <a:rPr lang="en-US" sz="2800" b="1" dirty="0">
                <a:ln w="10160">
                  <a:solidFill>
                    <a:schemeClr val="accent5"/>
                  </a:solidFill>
                  <a:prstDash val="solid"/>
                </a:ln>
                <a:solidFill>
                  <a:srgbClr val="FFFFFF"/>
                </a:solidFill>
                <a:effectLst>
                  <a:glow rad="127000">
                    <a:srgbClr val="002060"/>
                  </a:glow>
                  <a:outerShdw blurRad="38100" dist="22860" dir="5400000" algn="tl" rotWithShape="0">
                    <a:srgbClr val="000000">
                      <a:alpha val="30000"/>
                    </a:srgbClr>
                  </a:outerShdw>
                </a:effectLst>
                <a:latin typeface="Open Sans Hebrew"/>
              </a:rPr>
            </a:br>
            <a:r>
              <a:rPr lang="en-US" sz="2800" b="1" dirty="0">
                <a:ln w="10160">
                  <a:solidFill>
                    <a:schemeClr val="accent5"/>
                  </a:solidFill>
                  <a:prstDash val="solid"/>
                </a:ln>
                <a:solidFill>
                  <a:srgbClr val="FFFFFF"/>
                </a:solidFill>
                <a:effectLst>
                  <a:glow rad="127000">
                    <a:srgbClr val="002060"/>
                  </a:glow>
                  <a:outerShdw blurRad="38100" dist="22860" dir="5400000" algn="tl" rotWithShape="0">
                    <a:srgbClr val="000000">
                      <a:alpha val="30000"/>
                    </a:srgbClr>
                  </a:outerShdw>
                </a:effectLst>
                <a:latin typeface="Open Sans Hebrew"/>
              </a:rPr>
              <a:t>so that all the people that was in the camp trembled.  </a:t>
            </a:r>
          </a:p>
        </p:txBody>
      </p:sp>
      <p:sp>
        <p:nvSpPr>
          <p:cNvPr id="6" name="Rectangle 5">
            <a:extLst>
              <a:ext uri="{FF2B5EF4-FFF2-40B4-BE49-F238E27FC236}">
                <a16:creationId xmlns="" xmlns:a16="http://schemas.microsoft.com/office/drawing/2014/main" id="{867F2947-CDE6-443F-AE8A-B010D13B34AD}"/>
              </a:ext>
            </a:extLst>
          </p:cNvPr>
          <p:cNvSpPr/>
          <p:nvPr/>
        </p:nvSpPr>
        <p:spPr>
          <a:xfrm>
            <a:off x="5029200" y="2003504"/>
            <a:ext cx="6896100" cy="2554545"/>
          </a:xfrm>
          <a:prstGeom prst="rect">
            <a:avLst/>
          </a:prstGeom>
        </p:spPr>
        <p:txBody>
          <a:bodyPr wrap="square">
            <a:spAutoFit/>
            <a:scene3d>
              <a:camera prst="orthographicFront"/>
              <a:lightRig rig="threePt" dir="t"/>
            </a:scene3d>
            <a:sp3d extrusionH="57150">
              <a:bevelT h="25400" prst="softRound"/>
            </a:sp3d>
          </a:bodyPr>
          <a:lstStyle/>
          <a:p>
            <a:r>
              <a:rPr lang="en-US" sz="3200" b="1" spc="50" dirty="0">
                <a:ln w="0"/>
                <a:solidFill>
                  <a:schemeClr val="bg2"/>
                </a:solidFill>
                <a:effectLst>
                  <a:glow rad="127000">
                    <a:srgbClr val="002060"/>
                  </a:glow>
                  <a:innerShdw blurRad="63500" dist="50800" dir="13500000">
                    <a:srgbClr val="000000">
                      <a:alpha val="50000"/>
                    </a:srgbClr>
                  </a:innerShdw>
                </a:effectLst>
                <a:latin typeface="Comic Sans MS" panose="030F0702030302020204" pitchFamily="66" charset="0"/>
              </a:rPr>
              <a:t>Heb 12:19 </a:t>
            </a:r>
            <a:br>
              <a:rPr lang="en-US" sz="3200" b="1" spc="50" dirty="0">
                <a:ln w="0"/>
                <a:solidFill>
                  <a:schemeClr val="bg2"/>
                </a:solidFill>
                <a:effectLst>
                  <a:glow rad="127000">
                    <a:srgbClr val="002060"/>
                  </a:glow>
                  <a:innerShdw blurRad="63500" dist="50800" dir="13500000">
                    <a:srgbClr val="000000">
                      <a:alpha val="50000"/>
                    </a:srgbClr>
                  </a:innerShdw>
                </a:effectLst>
                <a:latin typeface="Comic Sans MS" panose="030F0702030302020204" pitchFamily="66" charset="0"/>
              </a:rPr>
            </a:br>
            <a:r>
              <a:rPr lang="en-US" sz="3200" b="1" spc="50" dirty="0">
                <a:ln w="0"/>
                <a:solidFill>
                  <a:schemeClr val="bg2"/>
                </a:solidFill>
                <a:effectLst>
                  <a:glow rad="127000">
                    <a:srgbClr val="002060"/>
                  </a:glow>
                  <a:innerShdw blurRad="63500" dist="50800" dir="13500000">
                    <a:srgbClr val="000000">
                      <a:alpha val="50000"/>
                    </a:srgbClr>
                  </a:innerShdw>
                </a:effectLst>
                <a:latin typeface="Comic Sans MS" panose="030F0702030302020204" pitchFamily="66" charset="0"/>
              </a:rPr>
              <a:t>… and the blast of a trumpet [</a:t>
            </a:r>
            <a:r>
              <a:rPr lang="en-US" sz="3200" b="1" spc="50" dirty="0" err="1">
                <a:ln w="0"/>
                <a:solidFill>
                  <a:schemeClr val="bg2"/>
                </a:solidFill>
                <a:effectLst>
                  <a:glow rad="127000">
                    <a:srgbClr val="002060"/>
                  </a:glow>
                  <a:innerShdw blurRad="63500" dist="50800" dir="13500000">
                    <a:srgbClr val="000000">
                      <a:alpha val="50000"/>
                    </a:srgbClr>
                  </a:innerShdw>
                </a:effectLst>
                <a:latin typeface="Comic Sans MS" panose="030F0702030302020204" pitchFamily="66" charset="0"/>
              </a:rPr>
              <a:t>salpiggos</a:t>
            </a:r>
            <a:r>
              <a:rPr lang="en-US" sz="3200" b="1" spc="50" dirty="0">
                <a:ln w="0"/>
                <a:solidFill>
                  <a:schemeClr val="bg2"/>
                </a:solidFill>
                <a:effectLst>
                  <a:glow rad="127000">
                    <a:srgbClr val="002060"/>
                  </a:glow>
                  <a:innerShdw blurRad="63500" dist="50800" dir="13500000">
                    <a:srgbClr val="000000">
                      <a:alpha val="50000"/>
                    </a:srgbClr>
                  </a:innerShdw>
                </a:effectLst>
                <a:latin typeface="Comic Sans MS" panose="030F0702030302020204" pitchFamily="66" charset="0"/>
              </a:rPr>
              <a:t>] and a voice uttering words such that those who heard begged to hear no more.</a:t>
            </a:r>
          </a:p>
        </p:txBody>
      </p:sp>
    </p:spTree>
    <p:extLst>
      <p:ext uri="{BB962C8B-B14F-4D97-AF65-F5344CB8AC3E}">
        <p14:creationId xmlns:p14="http://schemas.microsoft.com/office/powerpoint/2010/main" val="402178255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20000">
              <a:srgbClr val="000040"/>
            </a:gs>
            <a:gs pos="50000">
              <a:srgbClr val="400040"/>
            </a:gs>
            <a:gs pos="65000">
              <a:srgbClr val="8F0040"/>
            </a:gs>
            <a:gs pos="80000">
              <a:srgbClr val="F27300"/>
            </a:gs>
            <a:gs pos="100000">
              <a:schemeClr val="accent1">
                <a:lumMod val="75000"/>
              </a:schemeClr>
            </a:gs>
          </a:gsLst>
          <a:lin ang="13500000" scaled="1"/>
          <a:tileRect/>
        </a:gra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3FEC320B-CDCA-4C2E-804A-48CB01CB28F8}"/>
              </a:ext>
            </a:extLst>
          </p:cNvPr>
          <p:cNvSpPr>
            <a:spLocks noGrp="1"/>
          </p:cNvSpPr>
          <p:nvPr>
            <p:ph type="sldNum" sz="quarter" idx="12"/>
          </p:nvPr>
        </p:nvSpPr>
        <p:spPr>
          <a:xfrm>
            <a:off x="9434269" y="6455250"/>
            <a:ext cx="2743200" cy="365125"/>
          </a:xfrm>
        </p:spPr>
        <p:txBody>
          <a:bodyPr/>
          <a:lstStyle/>
          <a:p>
            <a:fld id="{BF62E9A0-3E08-4AC5-9850-D72F782A6339}" type="slidenum">
              <a:rPr lang="en-US" smtClean="0">
                <a:solidFill>
                  <a:schemeClr val="bg1"/>
                </a:solidFill>
              </a:rPr>
              <a:t>11</a:t>
            </a:fld>
            <a:endParaRPr lang="en-US" dirty="0">
              <a:solidFill>
                <a:schemeClr val="bg1"/>
              </a:solidFill>
            </a:endParaRPr>
          </a:p>
        </p:txBody>
      </p:sp>
      <p:pic>
        <p:nvPicPr>
          <p:cNvPr id="1026" name="Picture 2" descr="C:\Users\Rae\Desktop\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316" y="268621"/>
            <a:ext cx="5025028" cy="6312934"/>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3" name="Rectangle 2"/>
          <p:cNvSpPr/>
          <p:nvPr/>
        </p:nvSpPr>
        <p:spPr>
          <a:xfrm>
            <a:off x="5401344" y="268621"/>
            <a:ext cx="6475223" cy="3023219"/>
          </a:xfrm>
          <a:prstGeom prst="rect">
            <a:avLst/>
          </a:prstGeom>
          <a:gradFill flip="none" rotWithShape="1">
            <a:gsLst>
              <a:gs pos="0">
                <a:srgbClr val="000000"/>
              </a:gs>
              <a:gs pos="13000">
                <a:srgbClr val="000040"/>
              </a:gs>
              <a:gs pos="36000">
                <a:srgbClr val="400040"/>
              </a:gs>
              <a:gs pos="52000">
                <a:srgbClr val="8F0040"/>
              </a:gs>
              <a:gs pos="80000">
                <a:srgbClr val="F27300"/>
              </a:gs>
              <a:gs pos="100000">
                <a:schemeClr val="accent1">
                  <a:lumMod val="75000"/>
                </a:schemeClr>
              </a:gs>
            </a:gsLst>
            <a:lin ang="16200000" scaled="1"/>
            <a:tileRect/>
          </a:gra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 xmlns:a16="http://schemas.microsoft.com/office/drawing/2014/main" id="{6C7F97DD-3C20-459D-9B7C-400454959E2C}"/>
              </a:ext>
            </a:extLst>
          </p:cNvPr>
          <p:cNvSpPr/>
          <p:nvPr/>
        </p:nvSpPr>
        <p:spPr>
          <a:xfrm>
            <a:off x="5553132" y="320420"/>
            <a:ext cx="6181668" cy="2954655"/>
          </a:xfrm>
          <a:prstGeom prst="rect">
            <a:avLst/>
          </a:prstGeom>
        </p:spPr>
        <p:txBody>
          <a:bodyPr wrap="square">
            <a:spAutoFit/>
            <a:scene3d>
              <a:camera prst="orthographicFront"/>
              <a:lightRig rig="threePt" dir="t"/>
            </a:scene3d>
            <a:sp3d extrusionH="57150">
              <a:bevelT h="25400" prst="softRound"/>
            </a:sp3d>
          </a:bodyPr>
          <a:lstStyle/>
          <a:p>
            <a:r>
              <a:rPr lang="en-US" sz="3600" b="1" dirty="0">
                <a:ln w="10160">
                  <a:solidFill>
                    <a:schemeClr val="accent5"/>
                  </a:solidFill>
                  <a:prstDash val="solid"/>
                </a:ln>
                <a:solidFill>
                  <a:schemeClr val="bg2"/>
                </a:solidFill>
                <a:effectLst>
                  <a:glow rad="127000">
                    <a:srgbClr val="002060"/>
                  </a:glow>
                  <a:outerShdw blurRad="38100" dist="22860" dir="5400000" algn="tl" rotWithShape="0">
                    <a:srgbClr val="000000">
                      <a:alpha val="30000"/>
                    </a:srgbClr>
                  </a:outerShdw>
                </a:effectLst>
                <a:latin typeface="Comic Sans MS" panose="030F0702030302020204" pitchFamily="66" charset="0"/>
              </a:rPr>
              <a:t>Exodus 19:19 </a:t>
            </a:r>
          </a:p>
          <a:p>
            <a:r>
              <a:rPr lang="en-US" sz="3000" b="1" dirty="0">
                <a:ln w="10160">
                  <a:solidFill>
                    <a:schemeClr val="accent5"/>
                  </a:solidFill>
                  <a:prstDash val="solid"/>
                </a:ln>
                <a:solidFill>
                  <a:schemeClr val="bg1"/>
                </a:solidFill>
                <a:effectLst>
                  <a:glow rad="127000">
                    <a:srgbClr val="002060"/>
                  </a:glow>
                  <a:outerShdw blurRad="38100" dist="22860" dir="5400000" algn="tl" rotWithShape="0">
                    <a:srgbClr val="000000">
                      <a:alpha val="30000"/>
                    </a:srgbClr>
                  </a:outerShdw>
                </a:effectLst>
                <a:latin typeface="Comic Sans MS" panose="030F0702030302020204" pitchFamily="66" charset="0"/>
              </a:rPr>
              <a:t>And when the voice of the trumpet sounded long, and waxed louder and louder, </a:t>
            </a:r>
            <a:br>
              <a:rPr lang="en-US" sz="3000" b="1" dirty="0">
                <a:ln w="10160">
                  <a:solidFill>
                    <a:schemeClr val="accent5"/>
                  </a:solidFill>
                  <a:prstDash val="solid"/>
                </a:ln>
                <a:solidFill>
                  <a:schemeClr val="bg1"/>
                </a:solidFill>
                <a:effectLst>
                  <a:glow rad="127000">
                    <a:srgbClr val="002060"/>
                  </a:glow>
                  <a:outerShdw blurRad="38100" dist="22860" dir="5400000" algn="tl" rotWithShape="0">
                    <a:srgbClr val="000000">
                      <a:alpha val="30000"/>
                    </a:srgbClr>
                  </a:outerShdw>
                </a:effectLst>
                <a:latin typeface="Comic Sans MS" panose="030F0702030302020204" pitchFamily="66" charset="0"/>
              </a:rPr>
            </a:br>
            <a:r>
              <a:rPr lang="en-US" sz="3000" b="1" dirty="0">
                <a:ln w="10160">
                  <a:solidFill>
                    <a:schemeClr val="accent5"/>
                  </a:solidFill>
                  <a:prstDash val="solid"/>
                </a:ln>
                <a:solidFill>
                  <a:schemeClr val="bg1"/>
                </a:solidFill>
                <a:effectLst>
                  <a:glow rad="127000">
                    <a:srgbClr val="002060"/>
                  </a:glow>
                  <a:outerShdw blurRad="38100" dist="22860" dir="5400000" algn="tl" rotWithShape="0">
                    <a:srgbClr val="000000">
                      <a:alpha val="30000"/>
                    </a:srgbClr>
                  </a:outerShdw>
                </a:effectLst>
                <a:latin typeface="Comic Sans MS" panose="030F0702030302020204" pitchFamily="66" charset="0"/>
              </a:rPr>
              <a:t>Moses spoke, and Yahuah answered him by a voice.</a:t>
            </a:r>
          </a:p>
        </p:txBody>
      </p:sp>
      <p:sp>
        <p:nvSpPr>
          <p:cNvPr id="7" name="Rectangle 6"/>
          <p:cNvSpPr/>
          <p:nvPr/>
        </p:nvSpPr>
        <p:spPr>
          <a:xfrm>
            <a:off x="5401343" y="3291840"/>
            <a:ext cx="6475223" cy="3283335"/>
          </a:xfrm>
          <a:prstGeom prst="rect">
            <a:avLst/>
          </a:prstGeom>
          <a:gradFill flip="none" rotWithShape="1">
            <a:gsLst>
              <a:gs pos="0">
                <a:srgbClr val="000000"/>
              </a:gs>
              <a:gs pos="13000">
                <a:srgbClr val="000040"/>
              </a:gs>
              <a:gs pos="36000">
                <a:srgbClr val="400040"/>
              </a:gs>
              <a:gs pos="52000">
                <a:srgbClr val="8F0040"/>
              </a:gs>
              <a:gs pos="80000">
                <a:srgbClr val="F27300"/>
              </a:gs>
              <a:gs pos="100000">
                <a:schemeClr val="accent1">
                  <a:lumMod val="75000"/>
                </a:schemeClr>
              </a:gs>
            </a:gsLst>
            <a:lin ang="5400000" scaled="1"/>
            <a:tileRect/>
          </a:gra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 xmlns:a16="http://schemas.microsoft.com/office/drawing/2014/main" id="{E4E7D434-2C52-4AA3-A466-95046A135F54}"/>
              </a:ext>
            </a:extLst>
          </p:cNvPr>
          <p:cNvSpPr/>
          <p:nvPr/>
        </p:nvSpPr>
        <p:spPr>
          <a:xfrm>
            <a:off x="5554549" y="3376420"/>
            <a:ext cx="6180251" cy="3170099"/>
          </a:xfrm>
          <a:prstGeom prst="rect">
            <a:avLst/>
          </a:prstGeom>
        </p:spPr>
        <p:txBody>
          <a:bodyPr wrap="square">
            <a:spAutoFit/>
            <a:scene3d>
              <a:camera prst="orthographicFront"/>
              <a:lightRig rig="threePt" dir="t"/>
            </a:scene3d>
            <a:sp3d extrusionH="57150">
              <a:bevelT w="38100" h="38100"/>
            </a:sp3d>
          </a:bodyPr>
          <a:lstStyle/>
          <a:p>
            <a:r>
              <a:rPr lang="en-US" b="1" dirty="0">
                <a:ln w="12700">
                  <a:solidFill>
                    <a:schemeClr val="accent5"/>
                  </a:solidFill>
                  <a:prstDash val="solid"/>
                </a:ln>
                <a:pattFill prst="ltDnDiag">
                  <a:fgClr>
                    <a:schemeClr val="accent5">
                      <a:lumMod val="60000"/>
                      <a:lumOff val="40000"/>
                    </a:schemeClr>
                  </a:fgClr>
                  <a:bgClr>
                    <a:schemeClr val="bg1"/>
                  </a:bgClr>
                </a:pattFill>
              </a:rPr>
              <a:t> </a:t>
            </a:r>
            <a:r>
              <a:rPr lang="en-US" sz="4000" b="1" dirty="0">
                <a:ln w="12700">
                  <a:solidFill>
                    <a:schemeClr val="accent5"/>
                  </a:solidFill>
                  <a:prstDash val="solid"/>
                </a:ln>
                <a:pattFill prst="ltDnDiag">
                  <a:fgClr>
                    <a:schemeClr val="accent5">
                      <a:lumMod val="60000"/>
                      <a:lumOff val="40000"/>
                    </a:schemeClr>
                  </a:fgClr>
                  <a:bgClr>
                    <a:schemeClr val="bg1"/>
                  </a:bgClr>
                </a:pattFill>
                <a:latin typeface="Comic Sans MS" panose="030F0702030302020204" pitchFamily="66" charset="0"/>
              </a:rPr>
              <a:t>It is clear from this famous account that the voice heard from the mountain was the sound of a trumpet. </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01959" y="95250"/>
            <a:ext cx="10668000" cy="666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44835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up)">
                                      <p:cBhvr>
                                        <p:cTn id="7" dur="225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up)">
                                      <p:cBhvr>
                                        <p:cTn id="12"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37000">
              <a:schemeClr val="accent3">
                <a:lumMod val="20000"/>
                <a:lumOff val="80000"/>
              </a:schemeClr>
            </a:gs>
            <a:gs pos="47000">
              <a:srgbClr val="DFE6F9"/>
            </a:gs>
            <a:gs pos="78000">
              <a:schemeClr val="accent1">
                <a:lumMod val="20000"/>
                <a:lumOff val="80000"/>
              </a:schemeClr>
            </a:gs>
            <a:gs pos="12000">
              <a:srgbClr val="FFFFCC"/>
            </a:gs>
          </a:gsLst>
          <a:lin ang="5400000" scaled="1"/>
        </a:gradFill>
        <a:effectLst/>
      </p:bgPr>
    </p:bg>
    <p:spTree>
      <p:nvGrpSpPr>
        <p:cNvPr id="1" name=""/>
        <p:cNvGrpSpPr/>
        <p:nvPr/>
      </p:nvGrpSpPr>
      <p:grpSpPr>
        <a:xfrm>
          <a:off x="0" y="0"/>
          <a:ext cx="0" cy="0"/>
          <a:chOff x="0" y="0"/>
          <a:chExt cx="0" cy="0"/>
        </a:xfrm>
      </p:grpSpPr>
      <p:sp>
        <p:nvSpPr>
          <p:cNvPr id="9" name="TextBox 8">
            <a:extLst>
              <a:ext uri="{FF2B5EF4-FFF2-40B4-BE49-F238E27FC236}">
                <a16:creationId xmlns="" xmlns:a16="http://schemas.microsoft.com/office/drawing/2014/main" id="{17F2C20C-BA23-409B-802B-8A0A001F4C57}"/>
              </a:ext>
            </a:extLst>
          </p:cNvPr>
          <p:cNvSpPr txBox="1"/>
          <p:nvPr/>
        </p:nvSpPr>
        <p:spPr>
          <a:xfrm>
            <a:off x="208460" y="979727"/>
            <a:ext cx="11853092" cy="3108543"/>
          </a:xfrm>
          <a:prstGeom prst="rect">
            <a:avLst/>
          </a:prstGeom>
          <a:noFill/>
        </p:spPr>
        <p:txBody>
          <a:bodyPr wrap="square" rtlCol="0">
            <a:spAutoFit/>
            <a:scene3d>
              <a:camera prst="orthographicFront"/>
              <a:lightRig rig="threePt" dir="t"/>
            </a:scene3d>
            <a:sp3d extrusionH="57150">
              <a:bevelT h="25400" prst="softRound"/>
            </a:sp3d>
          </a:bodyPr>
          <a:lstStyle/>
          <a:p>
            <a:r>
              <a:rPr lang="en-US" sz="2800" b="1" dirty="0">
                <a:ln w="6600">
                  <a:solidFill>
                    <a:schemeClr val="accent2"/>
                  </a:solidFill>
                  <a:prstDash val="solid"/>
                </a:ln>
                <a:solidFill>
                  <a:srgbClr val="FFFFFF"/>
                </a:solidFill>
                <a:effectLst>
                  <a:glow rad="101600">
                    <a:schemeClr val="accent5">
                      <a:satMod val="175000"/>
                      <a:alpha val="40000"/>
                    </a:schemeClr>
                  </a:glow>
                  <a:outerShdw dist="38100" dir="2700000" algn="tl" rotWithShape="0">
                    <a:schemeClr val="accent2"/>
                  </a:outerShdw>
                </a:effectLst>
                <a:latin typeface="Comic Sans MS" panose="030F0702030302020204" pitchFamily="66" charset="0"/>
              </a:rPr>
              <a:t>The sound of the shofar is like the wind and breath of </a:t>
            </a:r>
            <a:r>
              <a:rPr lang="en-US" sz="2800" b="1" dirty="0" err="1">
                <a:ln w="6600">
                  <a:solidFill>
                    <a:schemeClr val="accent2"/>
                  </a:solidFill>
                  <a:prstDash val="solid"/>
                </a:ln>
                <a:solidFill>
                  <a:srgbClr val="FFFFFF"/>
                </a:solidFill>
                <a:effectLst>
                  <a:glow rad="101600">
                    <a:schemeClr val="accent5">
                      <a:satMod val="175000"/>
                      <a:alpha val="40000"/>
                    </a:schemeClr>
                  </a:glow>
                  <a:outerShdw dist="38100" dir="2700000" algn="tl" rotWithShape="0">
                    <a:schemeClr val="accent2"/>
                  </a:outerShdw>
                </a:effectLst>
                <a:latin typeface="Comic Sans MS" panose="030F0702030302020204" pitchFamily="66" charset="0"/>
              </a:rPr>
              <a:t>Ruach</a:t>
            </a:r>
            <a:r>
              <a:rPr lang="en-US" sz="2800" b="1" dirty="0">
                <a:ln w="6600">
                  <a:solidFill>
                    <a:schemeClr val="accent2"/>
                  </a:solidFill>
                  <a:prstDash val="solid"/>
                </a:ln>
                <a:solidFill>
                  <a:srgbClr val="FFFFFF"/>
                </a:solidFill>
                <a:effectLst>
                  <a:glow rad="101600">
                    <a:schemeClr val="accent5">
                      <a:satMod val="175000"/>
                      <a:alpha val="40000"/>
                    </a:schemeClr>
                  </a:glow>
                  <a:outerShdw dist="38100" dir="2700000" algn="tl" rotWithShape="0">
                    <a:schemeClr val="accent2"/>
                  </a:outerShdw>
                </a:effectLst>
                <a:latin typeface="Comic Sans MS" panose="030F0702030302020204" pitchFamily="66" charset="0"/>
              </a:rPr>
              <a:t> Ha </a:t>
            </a:r>
            <a:r>
              <a:rPr lang="en-US" sz="2800" b="1" dirty="0" err="1">
                <a:ln w="6600">
                  <a:solidFill>
                    <a:schemeClr val="accent2"/>
                  </a:solidFill>
                  <a:prstDash val="solid"/>
                </a:ln>
                <a:solidFill>
                  <a:srgbClr val="FFFFFF"/>
                </a:solidFill>
                <a:effectLst>
                  <a:glow rad="101600">
                    <a:schemeClr val="accent5">
                      <a:satMod val="175000"/>
                      <a:alpha val="40000"/>
                    </a:schemeClr>
                  </a:glow>
                  <a:outerShdw dist="38100" dir="2700000" algn="tl" rotWithShape="0">
                    <a:schemeClr val="accent2"/>
                  </a:outerShdw>
                </a:effectLst>
                <a:latin typeface="Comic Sans MS" panose="030F0702030302020204" pitchFamily="66" charset="0"/>
              </a:rPr>
              <a:t>Ko'desh</a:t>
            </a:r>
            <a:r>
              <a:rPr lang="en-US" sz="2800" b="1" dirty="0">
                <a:ln w="6600">
                  <a:solidFill>
                    <a:schemeClr val="accent2"/>
                  </a:solidFill>
                  <a:prstDash val="solid"/>
                </a:ln>
                <a:solidFill>
                  <a:srgbClr val="FFFFFF"/>
                </a:solidFill>
                <a:effectLst>
                  <a:glow rad="101600">
                    <a:schemeClr val="accent5">
                      <a:satMod val="175000"/>
                      <a:alpha val="40000"/>
                    </a:schemeClr>
                  </a:glow>
                  <a:outerShdw dist="38100" dir="2700000" algn="tl" rotWithShape="0">
                    <a:schemeClr val="accent2"/>
                  </a:outerShdw>
                </a:effectLst>
                <a:latin typeface="Comic Sans MS" panose="030F0702030302020204" pitchFamily="66" charset="0"/>
              </a:rPr>
              <a:t> that covers the people like a blanket. When this happens healing takes place and the wondrous miracles of Yahuah have an atmosphere to work in. We are first introduced to the shofar in the Book of Exodus when Yahuah tells Moses to gather the Israelites together at the foot of Mount Sinai to meet with Him. These were His instructions to Moses to warn the people.</a:t>
            </a:r>
          </a:p>
        </p:txBody>
      </p:sp>
      <p:sp>
        <p:nvSpPr>
          <p:cNvPr id="6" name="Rectangle 5">
            <a:extLst>
              <a:ext uri="{FF2B5EF4-FFF2-40B4-BE49-F238E27FC236}">
                <a16:creationId xmlns="" xmlns:a16="http://schemas.microsoft.com/office/drawing/2014/main" id="{FAE4A28D-A4F8-4909-A8AE-0D7DB683D441}"/>
              </a:ext>
            </a:extLst>
          </p:cNvPr>
          <p:cNvSpPr/>
          <p:nvPr/>
        </p:nvSpPr>
        <p:spPr>
          <a:xfrm>
            <a:off x="914400" y="121912"/>
            <a:ext cx="10500360" cy="1015663"/>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algn="ctr"/>
            <a:r>
              <a:rPr lang="en-US" sz="6000" b="1" dirty="0">
                <a:ln w="22225">
                  <a:solidFill>
                    <a:schemeClr val="accent2"/>
                  </a:solidFill>
                  <a:prstDash val="solid"/>
                </a:ln>
                <a:solidFill>
                  <a:schemeClr val="accent2">
                    <a:lumMod val="40000"/>
                    <a:lumOff val="60000"/>
                  </a:schemeClr>
                </a:solidFill>
              </a:rPr>
              <a:t>The Voice of Yahuah</a:t>
            </a:r>
          </a:p>
        </p:txBody>
      </p:sp>
      <p:sp>
        <p:nvSpPr>
          <p:cNvPr id="10" name="Rectangle 9">
            <a:extLst>
              <a:ext uri="{FF2B5EF4-FFF2-40B4-BE49-F238E27FC236}">
                <a16:creationId xmlns="" xmlns:a16="http://schemas.microsoft.com/office/drawing/2014/main" id="{8A971FDB-5414-4D48-8C58-60385DC88EF2}"/>
              </a:ext>
            </a:extLst>
          </p:cNvPr>
          <p:cNvSpPr/>
          <p:nvPr/>
        </p:nvSpPr>
        <p:spPr>
          <a:xfrm>
            <a:off x="914400" y="4211452"/>
            <a:ext cx="7302048" cy="2308324"/>
          </a:xfrm>
          <a:prstGeom prst="rect">
            <a:avLst/>
          </a:prstGeom>
        </p:spPr>
        <p:txBody>
          <a:bodyPr wrap="square">
            <a:spAutoFit/>
            <a:scene3d>
              <a:camera prst="orthographicFront"/>
              <a:lightRig rig="threePt" dir="t"/>
            </a:scene3d>
            <a:sp3d extrusionH="57150">
              <a:bevelT w="38100" h="38100"/>
            </a:sp3d>
          </a:bodyPr>
          <a:lstStyle/>
          <a:p>
            <a:r>
              <a:rPr lang="en-US" sz="2800" b="1" dirty="0">
                <a:solidFill>
                  <a:schemeClr val="accent2">
                    <a:lumMod val="75000"/>
                  </a:schemeClr>
                </a:solidFill>
                <a:latin typeface="Comic Sans MS" panose="030F0702030302020204" pitchFamily="66" charset="0"/>
              </a:rPr>
              <a:t>Zechariah 9:14</a:t>
            </a:r>
          </a:p>
          <a:p>
            <a:r>
              <a:rPr lang="en-US" sz="2800" dirty="0">
                <a:solidFill>
                  <a:schemeClr val="accent2">
                    <a:lumMod val="75000"/>
                  </a:schemeClr>
                </a:solidFill>
                <a:latin typeface="Comic Sans MS" panose="030F0702030302020204" pitchFamily="66" charset="0"/>
              </a:rPr>
              <a:t>Then Yahuah will appear over them; </a:t>
            </a:r>
            <a:br>
              <a:rPr lang="en-US" sz="2800" dirty="0">
                <a:solidFill>
                  <a:schemeClr val="accent2">
                    <a:lumMod val="75000"/>
                  </a:schemeClr>
                </a:solidFill>
                <a:latin typeface="Comic Sans MS" panose="030F0702030302020204" pitchFamily="66" charset="0"/>
              </a:rPr>
            </a:br>
            <a:r>
              <a:rPr lang="en-US" sz="2800" dirty="0">
                <a:solidFill>
                  <a:schemeClr val="accent2">
                    <a:lumMod val="75000"/>
                  </a:schemeClr>
                </a:solidFill>
                <a:latin typeface="Comic Sans MS" panose="030F0702030302020204" pitchFamily="66" charset="0"/>
              </a:rPr>
              <a:t>his arrow will flash like lightning. </a:t>
            </a:r>
            <a:br>
              <a:rPr lang="en-US" sz="2800" dirty="0">
                <a:solidFill>
                  <a:schemeClr val="accent2">
                    <a:lumMod val="75000"/>
                  </a:schemeClr>
                </a:solidFill>
                <a:latin typeface="Comic Sans MS" panose="030F0702030302020204" pitchFamily="66" charset="0"/>
              </a:rPr>
            </a:br>
            <a:r>
              <a:rPr lang="en-US" sz="2800" dirty="0">
                <a:solidFill>
                  <a:schemeClr val="accent2">
                    <a:lumMod val="75000"/>
                  </a:schemeClr>
                </a:solidFill>
                <a:latin typeface="Comic Sans MS" panose="030F0702030302020204" pitchFamily="66" charset="0"/>
              </a:rPr>
              <a:t>The Sovereign Yahuah will sound </a:t>
            </a:r>
            <a:br>
              <a:rPr lang="en-US" sz="2800" dirty="0">
                <a:solidFill>
                  <a:schemeClr val="accent2">
                    <a:lumMod val="75000"/>
                  </a:schemeClr>
                </a:solidFill>
                <a:latin typeface="Comic Sans MS" panose="030F0702030302020204" pitchFamily="66" charset="0"/>
              </a:rPr>
            </a:br>
            <a:r>
              <a:rPr lang="en-US" sz="2800" dirty="0">
                <a:solidFill>
                  <a:schemeClr val="accent2">
                    <a:lumMod val="75000"/>
                  </a:schemeClr>
                </a:solidFill>
                <a:latin typeface="Comic Sans MS" panose="030F0702030302020204" pitchFamily="66" charset="0"/>
              </a:rPr>
              <a:t>the trumpet</a:t>
            </a:r>
            <a:r>
              <a:rPr lang="en-US" sz="3200" dirty="0">
                <a:solidFill>
                  <a:schemeClr val="accent2">
                    <a:lumMod val="75000"/>
                  </a:schemeClr>
                </a:solidFill>
              </a:rPr>
              <a:t>… </a:t>
            </a:r>
          </a:p>
        </p:txBody>
      </p:sp>
      <p:sp>
        <p:nvSpPr>
          <p:cNvPr id="11" name="Rectangle 10">
            <a:extLst>
              <a:ext uri="{FF2B5EF4-FFF2-40B4-BE49-F238E27FC236}">
                <a16:creationId xmlns="" xmlns:a16="http://schemas.microsoft.com/office/drawing/2014/main" id="{708B48AD-ED70-4ACA-AB2A-88DB454AB43C}"/>
              </a:ext>
            </a:extLst>
          </p:cNvPr>
          <p:cNvSpPr/>
          <p:nvPr/>
        </p:nvSpPr>
        <p:spPr>
          <a:xfrm>
            <a:off x="7311208" y="4180344"/>
            <a:ext cx="4103552" cy="2677656"/>
          </a:xfrm>
          <a:prstGeom prst="rect">
            <a:avLst/>
          </a:prstGeom>
        </p:spPr>
        <p:txBody>
          <a:bodyPr wrap="square">
            <a:spAutoFit/>
            <a:scene3d>
              <a:camera prst="orthographicFront"/>
              <a:lightRig rig="threePt" dir="t"/>
            </a:scene3d>
            <a:sp3d extrusionH="57150">
              <a:bevelT h="25400" prst="softRound"/>
            </a:sp3d>
          </a:bodyPr>
          <a:lstStyle/>
          <a:p>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anose="030F0702030302020204" pitchFamily="66" charset="0"/>
              </a:rPr>
              <a:t>Could it be that the trumpet of Yahuah </a:t>
            </a:r>
            <a:b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anose="030F0702030302020204" pitchFamily="66" charset="0"/>
              </a:rPr>
            </a:b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anose="030F0702030302020204" pitchFamily="66" charset="0"/>
              </a:rPr>
              <a:t>is actually His voice rather than a trumpet that He places to His mouth and blows?</a:t>
            </a:r>
          </a:p>
        </p:txBody>
      </p:sp>
      <p:sp>
        <p:nvSpPr>
          <p:cNvPr id="2" name="Slide Number Placeholder 1"/>
          <p:cNvSpPr>
            <a:spLocks noGrp="1"/>
          </p:cNvSpPr>
          <p:nvPr>
            <p:ph type="sldNum" sz="quarter" idx="12"/>
          </p:nvPr>
        </p:nvSpPr>
        <p:spPr>
          <a:xfrm>
            <a:off x="9381854" y="6492875"/>
            <a:ext cx="2743200" cy="365125"/>
          </a:xfrm>
        </p:spPr>
        <p:txBody>
          <a:bodyPr/>
          <a:lstStyle/>
          <a:p>
            <a:fld id="{BF62E9A0-3E08-4AC5-9850-D72F782A6339}" type="slidenum">
              <a:rPr lang="en-US" smtClean="0"/>
              <a:t>12</a:t>
            </a:fld>
            <a:endParaRPr lang="en-US" dirty="0"/>
          </a:p>
        </p:txBody>
      </p:sp>
    </p:spTree>
    <p:extLst>
      <p:ext uri="{BB962C8B-B14F-4D97-AF65-F5344CB8AC3E}">
        <p14:creationId xmlns:p14="http://schemas.microsoft.com/office/powerpoint/2010/main" val="3131981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37000">
              <a:schemeClr val="accent3">
                <a:lumMod val="20000"/>
                <a:lumOff val="80000"/>
              </a:schemeClr>
            </a:gs>
            <a:gs pos="69000">
              <a:srgbClr val="DFE6F9"/>
            </a:gs>
            <a:gs pos="95000">
              <a:srgbClr val="D7BE9D"/>
            </a:gs>
            <a:gs pos="12000">
              <a:srgbClr val="EADDCC"/>
            </a:gs>
          </a:gsLst>
          <a:lin ang="5400000" scaled="1"/>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D3728672-CDFF-478E-B371-7A3AADF80BBF}"/>
              </a:ext>
            </a:extLst>
          </p:cNvPr>
          <p:cNvSpPr/>
          <p:nvPr/>
        </p:nvSpPr>
        <p:spPr>
          <a:xfrm>
            <a:off x="260516" y="382565"/>
            <a:ext cx="3648544" cy="6124754"/>
          </a:xfrm>
          <a:prstGeom prst="rect">
            <a:avLst/>
          </a:prstGeom>
          <a:solidFill>
            <a:schemeClr val="accent6">
              <a:lumMod val="40000"/>
              <a:lumOff val="60000"/>
            </a:schemeClr>
          </a:solidFill>
          <a:scene3d>
            <a:camera prst="orthographicFront"/>
            <a:lightRig rig="threePt" dir="t"/>
          </a:scene3d>
          <a:sp3d>
            <a:bevelT w="152400" h="50800" prst="softRound"/>
          </a:sp3d>
        </p:spPr>
        <p:txBody>
          <a:bodyPr wrap="square">
            <a:spAutoFit/>
            <a:sp3d extrusionH="57150">
              <a:bevelT h="25400" prst="softRound"/>
            </a:sp3d>
          </a:bodyPr>
          <a:lstStyle/>
          <a:p>
            <a:pPr algn="ctr"/>
            <a:r>
              <a:rPr lang="en-US" sz="3200" b="1" dirty="0">
                <a:ln w="0"/>
                <a:solidFill>
                  <a:schemeClr val="accent1"/>
                </a:solidFill>
                <a:effectLst>
                  <a:outerShdw blurRad="38100" dist="25400" dir="5400000" algn="ctr" rotWithShape="0">
                    <a:srgbClr val="6E747A">
                      <a:alpha val="43000"/>
                    </a:srgbClr>
                  </a:outerShdw>
                </a:effectLst>
                <a:latin typeface="Georgia" panose="02040502050405020303" pitchFamily="18" charset="0"/>
              </a:rPr>
              <a:t>The role of the </a:t>
            </a:r>
            <a:r>
              <a:rPr lang="en-US" sz="4000" b="1" dirty="0">
                <a:ln w="0">
                  <a:solidFill>
                    <a:schemeClr val="accent1"/>
                  </a:solidFill>
                </a:ln>
                <a:solidFill>
                  <a:srgbClr val="EADDCC"/>
                </a:solidFill>
                <a:effectLst>
                  <a:outerShdw blurRad="38100" dist="25400" dir="5400000" algn="ctr" rotWithShape="0">
                    <a:srgbClr val="6E747A">
                      <a:alpha val="43000"/>
                    </a:srgbClr>
                  </a:outerShdw>
                </a:effectLst>
                <a:latin typeface="Comic Sans MS" pitchFamily="66" charset="0"/>
              </a:rPr>
              <a:t>Shofar</a:t>
            </a:r>
            <a:r>
              <a:rPr lang="en-US" sz="3200" b="1" dirty="0">
                <a:ln w="0"/>
                <a:solidFill>
                  <a:schemeClr val="accent1"/>
                </a:solidFill>
                <a:effectLst>
                  <a:outerShdw blurRad="38100" dist="25400" dir="5400000" algn="ctr" rotWithShape="0">
                    <a:srgbClr val="6E747A">
                      <a:alpha val="43000"/>
                    </a:srgbClr>
                  </a:outerShdw>
                </a:effectLst>
                <a:latin typeface="Georgia" panose="02040502050405020303" pitchFamily="18" charset="0"/>
              </a:rPr>
              <a:t> </a:t>
            </a:r>
            <a:br>
              <a:rPr lang="en-US" sz="3200" b="1" dirty="0">
                <a:ln w="0"/>
                <a:solidFill>
                  <a:schemeClr val="accent1"/>
                </a:solidFill>
                <a:effectLst>
                  <a:outerShdw blurRad="38100" dist="25400" dir="5400000" algn="ctr" rotWithShape="0">
                    <a:srgbClr val="6E747A">
                      <a:alpha val="43000"/>
                    </a:srgbClr>
                  </a:outerShdw>
                </a:effectLst>
                <a:latin typeface="Georgia" panose="02040502050405020303" pitchFamily="18" charset="0"/>
              </a:rPr>
            </a:br>
            <a:r>
              <a:rPr lang="en-US" sz="3200" b="1" dirty="0">
                <a:ln w="0"/>
                <a:solidFill>
                  <a:schemeClr val="accent1"/>
                </a:solidFill>
                <a:effectLst>
                  <a:outerShdw blurRad="38100" dist="25400" dir="5400000" algn="ctr" rotWithShape="0">
                    <a:srgbClr val="6E747A">
                      <a:alpha val="43000"/>
                    </a:srgbClr>
                  </a:outerShdw>
                </a:effectLst>
                <a:latin typeface="Georgia" panose="02040502050405020303" pitchFamily="18" charset="0"/>
              </a:rPr>
              <a:t>may be the </a:t>
            </a:r>
            <a:br>
              <a:rPr lang="en-US" sz="3200" b="1" dirty="0">
                <a:ln w="0"/>
                <a:solidFill>
                  <a:schemeClr val="accent1"/>
                </a:solidFill>
                <a:effectLst>
                  <a:outerShdw blurRad="38100" dist="25400" dir="5400000" algn="ctr" rotWithShape="0">
                    <a:srgbClr val="6E747A">
                      <a:alpha val="43000"/>
                    </a:srgbClr>
                  </a:outerShdw>
                </a:effectLst>
                <a:latin typeface="Georgia" panose="02040502050405020303" pitchFamily="18" charset="0"/>
              </a:rPr>
            </a:br>
            <a:r>
              <a:rPr lang="en-US" sz="3200" b="1" dirty="0">
                <a:ln w="0"/>
                <a:solidFill>
                  <a:schemeClr val="accent1"/>
                </a:solidFill>
                <a:effectLst>
                  <a:outerShdw blurRad="38100" dist="25400" dir="5400000" algn="ctr" rotWithShape="0">
                    <a:srgbClr val="6E747A">
                      <a:alpha val="43000"/>
                    </a:srgbClr>
                  </a:outerShdw>
                </a:effectLst>
                <a:latin typeface="Georgia" panose="02040502050405020303" pitchFamily="18" charset="0"/>
              </a:rPr>
              <a:t>strongest expression </a:t>
            </a:r>
            <a:br>
              <a:rPr lang="en-US" sz="3200" b="1" dirty="0">
                <a:ln w="0"/>
                <a:solidFill>
                  <a:schemeClr val="accent1"/>
                </a:solidFill>
                <a:effectLst>
                  <a:outerShdw blurRad="38100" dist="25400" dir="5400000" algn="ctr" rotWithShape="0">
                    <a:srgbClr val="6E747A">
                      <a:alpha val="43000"/>
                    </a:srgbClr>
                  </a:outerShdw>
                </a:effectLst>
                <a:latin typeface="Georgia" panose="02040502050405020303" pitchFamily="18" charset="0"/>
              </a:rPr>
            </a:br>
            <a:r>
              <a:rPr lang="en-US" sz="3200" b="1" dirty="0">
                <a:ln w="0"/>
                <a:solidFill>
                  <a:schemeClr val="accent1"/>
                </a:solidFill>
                <a:effectLst>
                  <a:outerShdw blurRad="38100" dist="25400" dir="5400000" algn="ctr" rotWithShape="0">
                    <a:srgbClr val="6E747A">
                      <a:alpha val="43000"/>
                    </a:srgbClr>
                  </a:outerShdw>
                </a:effectLst>
                <a:latin typeface="Georgia" panose="02040502050405020303" pitchFamily="18" charset="0"/>
              </a:rPr>
              <a:t>in the supernatural realm in the description </a:t>
            </a:r>
            <a:br>
              <a:rPr lang="en-US" sz="3200" b="1" dirty="0">
                <a:ln w="0"/>
                <a:solidFill>
                  <a:schemeClr val="accent1"/>
                </a:solidFill>
                <a:effectLst>
                  <a:outerShdw blurRad="38100" dist="25400" dir="5400000" algn="ctr" rotWithShape="0">
                    <a:srgbClr val="6E747A">
                      <a:alpha val="43000"/>
                    </a:srgbClr>
                  </a:outerShdw>
                </a:effectLst>
                <a:latin typeface="Georgia" panose="02040502050405020303" pitchFamily="18" charset="0"/>
              </a:rPr>
            </a:br>
            <a:r>
              <a:rPr lang="en-US" sz="3200" b="1" dirty="0">
                <a:ln w="0"/>
                <a:solidFill>
                  <a:schemeClr val="accent1"/>
                </a:solidFill>
                <a:effectLst>
                  <a:outerShdw blurRad="38100" dist="25400" dir="5400000" algn="ctr" rotWithShape="0">
                    <a:srgbClr val="6E747A">
                      <a:alpha val="43000"/>
                    </a:srgbClr>
                  </a:outerShdw>
                </a:effectLst>
                <a:latin typeface="Georgia" panose="02040502050405020303" pitchFamily="18" charset="0"/>
              </a:rPr>
              <a:t>of receiving </a:t>
            </a:r>
            <a:br>
              <a:rPr lang="en-US" sz="3200" b="1" dirty="0">
                <a:ln w="0"/>
                <a:solidFill>
                  <a:schemeClr val="accent1"/>
                </a:solidFill>
                <a:effectLst>
                  <a:outerShdw blurRad="38100" dist="25400" dir="5400000" algn="ctr" rotWithShape="0">
                    <a:srgbClr val="6E747A">
                      <a:alpha val="43000"/>
                    </a:srgbClr>
                  </a:outerShdw>
                </a:effectLst>
                <a:latin typeface="Georgia" panose="02040502050405020303" pitchFamily="18" charset="0"/>
              </a:rPr>
            </a:br>
            <a:r>
              <a:rPr lang="en-US" sz="3200" b="1" dirty="0">
                <a:ln w="0"/>
                <a:solidFill>
                  <a:schemeClr val="accent1"/>
                </a:solidFill>
                <a:effectLst>
                  <a:outerShdw blurRad="38100" dist="25400" dir="5400000" algn="ctr" rotWithShape="0">
                    <a:srgbClr val="6E747A">
                      <a:alpha val="43000"/>
                    </a:srgbClr>
                  </a:outerShdw>
                </a:effectLst>
                <a:latin typeface="Georgia" panose="02040502050405020303" pitchFamily="18" charset="0"/>
              </a:rPr>
              <a:t>the Torah at </a:t>
            </a:r>
            <a:br>
              <a:rPr lang="en-US" sz="3200" b="1" dirty="0">
                <a:ln w="0"/>
                <a:solidFill>
                  <a:schemeClr val="accent1"/>
                </a:solidFill>
                <a:effectLst>
                  <a:outerShdw blurRad="38100" dist="25400" dir="5400000" algn="ctr" rotWithShape="0">
                    <a:srgbClr val="6E747A">
                      <a:alpha val="43000"/>
                    </a:srgbClr>
                  </a:outerShdw>
                </a:effectLst>
                <a:latin typeface="Georgia" panose="02040502050405020303" pitchFamily="18" charset="0"/>
              </a:rPr>
            </a:br>
            <a:r>
              <a:rPr lang="en-US" sz="3200" b="1" dirty="0">
                <a:ln w="0"/>
                <a:solidFill>
                  <a:schemeClr val="accent1"/>
                </a:solidFill>
                <a:effectLst>
                  <a:outerShdw blurRad="38100" dist="25400" dir="5400000" algn="ctr" rotWithShape="0">
                    <a:srgbClr val="6E747A">
                      <a:alpha val="43000"/>
                    </a:srgbClr>
                  </a:outerShdw>
                </a:effectLst>
                <a:latin typeface="Georgia" panose="02040502050405020303" pitchFamily="18" charset="0"/>
              </a:rPr>
              <a:t>Mount Sinai.</a:t>
            </a:r>
            <a:endParaRPr lang="en-US" sz="3200" b="1" dirty="0">
              <a:ln w="0"/>
              <a:solidFill>
                <a:schemeClr val="accent1"/>
              </a:solidFill>
              <a:effectLst>
                <a:outerShdw blurRad="38100" dist="25400" dir="5400000" algn="ctr" rotWithShape="0">
                  <a:srgbClr val="6E747A">
                    <a:alpha val="43000"/>
                  </a:srgbClr>
                </a:outerShdw>
              </a:effectLst>
            </a:endParaRPr>
          </a:p>
        </p:txBody>
      </p:sp>
      <p:sp>
        <p:nvSpPr>
          <p:cNvPr id="7" name="Rectangle 6">
            <a:extLst>
              <a:ext uri="{FF2B5EF4-FFF2-40B4-BE49-F238E27FC236}">
                <a16:creationId xmlns="" xmlns:a16="http://schemas.microsoft.com/office/drawing/2014/main" id="{F95177F2-3948-4303-8434-BEE7E6B754F9}"/>
              </a:ext>
            </a:extLst>
          </p:cNvPr>
          <p:cNvSpPr/>
          <p:nvPr/>
        </p:nvSpPr>
        <p:spPr>
          <a:xfrm>
            <a:off x="4229383" y="380523"/>
            <a:ext cx="7466164" cy="3970318"/>
          </a:xfrm>
          <a:prstGeom prst="rect">
            <a:avLst/>
          </a:prstGeom>
          <a:noFill/>
        </p:spPr>
        <p:txBody>
          <a:bodyPr wrap="square">
            <a:spAutoFit/>
            <a:scene3d>
              <a:camera prst="orthographicFront"/>
              <a:lightRig rig="threePt" dir="t"/>
            </a:scene3d>
            <a:sp3d extrusionH="57150">
              <a:bevelT h="25400" prst="softRound"/>
            </a:sp3d>
          </a:bodyPr>
          <a:lstStyle/>
          <a:p>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anose="030F0702030302020204" pitchFamily="66" charset="0"/>
              </a:rPr>
              <a:t>Rev 1:10  </a:t>
            </a:r>
            <a:r>
              <a:rPr lang="en-US" sz="2800" dirty="0">
                <a:solidFill>
                  <a:schemeClr val="accent2">
                    <a:lumMod val="75000"/>
                  </a:schemeClr>
                </a:solidFill>
                <a:latin typeface="Comic Sans MS" panose="030F0702030302020204" pitchFamily="66" charset="0"/>
              </a:rPr>
              <a:t>I was in the Spirit on Yahuah’s Day when </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anose="030F0702030302020204" pitchFamily="66" charset="0"/>
              </a:rPr>
              <a:t>I heard behind me a loud voice like a trumpet </a:t>
            </a:r>
            <a:r>
              <a:rPr lang="en-US" sz="2800" dirty="0">
                <a:solidFill>
                  <a:schemeClr val="accent2">
                    <a:lumMod val="75000"/>
                  </a:schemeClr>
                </a:solidFill>
                <a:latin typeface="Comic Sans MS" panose="030F0702030302020204" pitchFamily="66" charset="0"/>
              </a:rPr>
              <a:t>[</a:t>
            </a:r>
            <a:r>
              <a:rPr lang="en-US" sz="2800" dirty="0" err="1">
                <a:solidFill>
                  <a:schemeClr val="accent2">
                    <a:lumMod val="75000"/>
                  </a:schemeClr>
                </a:solidFill>
                <a:latin typeface="Comic Sans MS" panose="030F0702030302020204" pitchFamily="66" charset="0"/>
              </a:rPr>
              <a:t>salpiggo</a:t>
            </a:r>
            <a:r>
              <a:rPr lang="en-US" sz="2800" dirty="0">
                <a:solidFill>
                  <a:schemeClr val="accent2">
                    <a:lumMod val="75000"/>
                  </a:schemeClr>
                </a:solidFill>
                <a:latin typeface="Comic Sans MS" panose="030F0702030302020204" pitchFamily="66" charset="0"/>
              </a:rPr>
              <a:t>]. </a:t>
            </a:r>
          </a:p>
          <a:p>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anose="030F0702030302020204" pitchFamily="66" charset="0"/>
              </a:rPr>
              <a:t>Rev 4:1 </a:t>
            </a:r>
            <a:r>
              <a:rPr lang="en-US" sz="2800" dirty="0">
                <a:solidFill>
                  <a:schemeClr val="accent2">
                    <a:lumMod val="75000"/>
                  </a:schemeClr>
                </a:solidFill>
                <a:latin typeface="Comic Sans MS" panose="030F0702030302020204" pitchFamily="66" charset="0"/>
              </a:rPr>
              <a:t>After these things I looked, and there was a door standing open in heaven! And the first </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anose="030F0702030302020204" pitchFamily="66" charset="0"/>
              </a:rPr>
              <a:t>voice I had heard speaking to me like a trumpet </a:t>
            </a:r>
            <a:r>
              <a:rPr lang="en-US" sz="2800" dirty="0">
                <a:solidFill>
                  <a:schemeClr val="accent2">
                    <a:lumMod val="75000"/>
                  </a:schemeClr>
                </a:solidFill>
                <a:latin typeface="Comic Sans MS" panose="030F0702030302020204" pitchFamily="66" charset="0"/>
              </a:rPr>
              <a:t>[</a:t>
            </a:r>
            <a:r>
              <a:rPr lang="en-US" sz="2800" dirty="0" err="1">
                <a:solidFill>
                  <a:schemeClr val="accent2">
                    <a:lumMod val="75000"/>
                  </a:schemeClr>
                </a:solidFill>
                <a:latin typeface="Comic Sans MS" panose="030F0702030302020204" pitchFamily="66" charset="0"/>
              </a:rPr>
              <a:t>salpiggo</a:t>
            </a:r>
            <a:r>
              <a:rPr lang="en-US" sz="2800" dirty="0">
                <a:solidFill>
                  <a:schemeClr val="accent2">
                    <a:lumMod val="75000"/>
                  </a:schemeClr>
                </a:solidFill>
                <a:latin typeface="Comic Sans MS" panose="030F0702030302020204" pitchFamily="66" charset="0"/>
              </a:rPr>
              <a:t>] said:</a:t>
            </a:r>
          </a:p>
          <a:p>
            <a:r>
              <a:rPr lang="en-US" sz="2800" dirty="0">
                <a:solidFill>
                  <a:schemeClr val="accent2">
                    <a:lumMod val="75000"/>
                  </a:schemeClr>
                </a:solidFill>
                <a:latin typeface="Comic Sans MS" panose="030F0702030302020204" pitchFamily="66" charset="0"/>
              </a:rPr>
              <a:t> “Come up here so that I can show you </a:t>
            </a:r>
            <a:br>
              <a:rPr lang="en-US" sz="2800" dirty="0">
                <a:solidFill>
                  <a:schemeClr val="accent2">
                    <a:lumMod val="75000"/>
                  </a:schemeClr>
                </a:solidFill>
                <a:latin typeface="Comic Sans MS" panose="030F0702030302020204" pitchFamily="66" charset="0"/>
              </a:rPr>
            </a:br>
            <a:r>
              <a:rPr lang="en-US" sz="2800" dirty="0">
                <a:solidFill>
                  <a:schemeClr val="accent2">
                    <a:lumMod val="75000"/>
                  </a:schemeClr>
                </a:solidFill>
                <a:latin typeface="Comic Sans MS" panose="030F0702030302020204" pitchFamily="66" charset="0"/>
              </a:rPr>
              <a:t>what must happen after these things.”</a:t>
            </a:r>
          </a:p>
        </p:txBody>
      </p:sp>
      <p:sp>
        <p:nvSpPr>
          <p:cNvPr id="5" name="Rectangle 4">
            <a:extLst>
              <a:ext uri="{FF2B5EF4-FFF2-40B4-BE49-F238E27FC236}">
                <a16:creationId xmlns="" xmlns:a16="http://schemas.microsoft.com/office/drawing/2014/main" id="{58F8E3E5-2417-491C-BC89-EE3194408BD8}"/>
              </a:ext>
            </a:extLst>
          </p:cNvPr>
          <p:cNvSpPr/>
          <p:nvPr/>
        </p:nvSpPr>
        <p:spPr>
          <a:xfrm>
            <a:off x="4229383" y="4415610"/>
            <a:ext cx="7473349" cy="2308324"/>
          </a:xfrm>
          <a:prstGeom prst="rect">
            <a:avLst/>
          </a:prstGeom>
        </p:spPr>
        <p:txBody>
          <a:bodyPr wrap="square">
            <a:spAutoFit/>
            <a:scene3d>
              <a:camera prst="orthographicFront"/>
              <a:lightRig rig="threePt" dir="t"/>
            </a:scene3d>
            <a:sp3d extrusionH="57150">
              <a:bevelT h="25400" prst="softRound"/>
            </a:sp3d>
          </a:bodyPr>
          <a:lstStyle/>
          <a:p>
            <a:pPr algn="ctr"/>
            <a:r>
              <a:rPr lang="en-US" sz="3600" b="1" dirty="0">
                <a:ln>
                  <a:solidFill>
                    <a:schemeClr val="accent1">
                      <a:lumMod val="75000"/>
                    </a:schemeClr>
                  </a:solidFill>
                </a:ln>
                <a:solidFill>
                  <a:schemeClr val="tx2">
                    <a:lumMod val="60000"/>
                    <a:lumOff val="40000"/>
                  </a:schemeClr>
                </a:solidFill>
                <a:latin typeface="Comic Sans MS" panose="030F0702030302020204" pitchFamily="66" charset="0"/>
              </a:rPr>
              <a:t>A second root word for the Greek </a:t>
            </a:r>
            <a:r>
              <a:rPr lang="en-US" sz="3600" b="1" dirty="0" err="1">
                <a:ln>
                  <a:solidFill>
                    <a:schemeClr val="accent1">
                      <a:lumMod val="75000"/>
                    </a:schemeClr>
                  </a:solidFill>
                </a:ln>
                <a:solidFill>
                  <a:schemeClr val="tx2">
                    <a:lumMod val="60000"/>
                    <a:lumOff val="40000"/>
                  </a:schemeClr>
                </a:solidFill>
                <a:latin typeface="Comic Sans MS" panose="030F0702030302020204" pitchFamily="66" charset="0"/>
              </a:rPr>
              <a:t>salpiggo</a:t>
            </a:r>
            <a:r>
              <a:rPr lang="en-US" sz="3600" b="1" dirty="0">
                <a:ln>
                  <a:solidFill>
                    <a:schemeClr val="accent1">
                      <a:lumMod val="75000"/>
                    </a:schemeClr>
                  </a:solidFill>
                </a:ln>
                <a:solidFill>
                  <a:schemeClr val="tx2">
                    <a:lumMod val="60000"/>
                    <a:lumOff val="40000"/>
                  </a:schemeClr>
                </a:solidFill>
                <a:latin typeface="Comic Sans MS" panose="030F0702030302020204" pitchFamily="66" charset="0"/>
              </a:rPr>
              <a:t> is </a:t>
            </a:r>
            <a:r>
              <a:rPr lang="en-US" sz="3600" b="1" dirty="0" err="1">
                <a:ln>
                  <a:solidFill>
                    <a:schemeClr val="accent1">
                      <a:lumMod val="75000"/>
                    </a:schemeClr>
                  </a:solidFill>
                </a:ln>
                <a:solidFill>
                  <a:schemeClr val="tx2">
                    <a:lumMod val="60000"/>
                    <a:lumOff val="40000"/>
                  </a:schemeClr>
                </a:solidFill>
                <a:latin typeface="Comic Sans MS" panose="030F0702030302020204" pitchFamily="66" charset="0"/>
              </a:rPr>
              <a:t>saino</a:t>
            </a:r>
            <a:r>
              <a:rPr lang="en-US" sz="3600" b="1" dirty="0">
                <a:ln>
                  <a:solidFill>
                    <a:schemeClr val="accent1">
                      <a:lumMod val="75000"/>
                    </a:schemeClr>
                  </a:solidFill>
                </a:ln>
                <a:solidFill>
                  <a:schemeClr val="tx2">
                    <a:lumMod val="60000"/>
                    <a:lumOff val="40000"/>
                  </a:schemeClr>
                </a:solidFill>
                <a:latin typeface="Comic Sans MS" panose="030F0702030302020204" pitchFamily="66" charset="0"/>
              </a:rPr>
              <a:t>, </a:t>
            </a:r>
            <a:br>
              <a:rPr lang="en-US" sz="3600" b="1" dirty="0">
                <a:ln>
                  <a:solidFill>
                    <a:schemeClr val="accent1">
                      <a:lumMod val="75000"/>
                    </a:schemeClr>
                  </a:solidFill>
                </a:ln>
                <a:solidFill>
                  <a:schemeClr val="tx2">
                    <a:lumMod val="60000"/>
                    <a:lumOff val="40000"/>
                  </a:schemeClr>
                </a:solidFill>
                <a:latin typeface="Comic Sans MS" panose="030F0702030302020204" pitchFamily="66" charset="0"/>
              </a:rPr>
            </a:br>
            <a:r>
              <a:rPr lang="en-US" sz="3600" b="1" dirty="0">
                <a:ln>
                  <a:solidFill>
                    <a:schemeClr val="accent1">
                      <a:lumMod val="75000"/>
                    </a:schemeClr>
                  </a:solidFill>
                </a:ln>
                <a:solidFill>
                  <a:schemeClr val="tx2">
                    <a:lumMod val="60000"/>
                    <a:lumOff val="40000"/>
                  </a:schemeClr>
                </a:solidFill>
                <a:latin typeface="Comic Sans MS" panose="030F0702030302020204" pitchFamily="66" charset="0"/>
              </a:rPr>
              <a:t>which means to be shaken, troubled or disturbed.</a:t>
            </a:r>
          </a:p>
        </p:txBody>
      </p:sp>
      <p:sp>
        <p:nvSpPr>
          <p:cNvPr id="3" name="Slide Number Placeholder 2"/>
          <p:cNvSpPr>
            <a:spLocks noGrp="1"/>
          </p:cNvSpPr>
          <p:nvPr>
            <p:ph type="sldNum" sz="quarter" idx="12"/>
          </p:nvPr>
        </p:nvSpPr>
        <p:spPr>
          <a:xfrm>
            <a:off x="9311640" y="6461014"/>
            <a:ext cx="2743200" cy="365125"/>
          </a:xfrm>
        </p:spPr>
        <p:txBody>
          <a:bodyPr/>
          <a:lstStyle/>
          <a:p>
            <a:fld id="{BF62E9A0-3E08-4AC5-9850-D72F782A6339}" type="slidenum">
              <a:rPr lang="en-US" smtClean="0"/>
              <a:t>13</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40856" y="0"/>
            <a:ext cx="10668000" cy="666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55836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37000">
              <a:schemeClr val="accent3">
                <a:lumMod val="20000"/>
                <a:lumOff val="80000"/>
              </a:schemeClr>
            </a:gs>
            <a:gs pos="47000">
              <a:srgbClr val="DFE6F9"/>
            </a:gs>
            <a:gs pos="78000">
              <a:srgbClr val="D7BE9D"/>
            </a:gs>
            <a:gs pos="12000">
              <a:srgbClr val="EADDCC"/>
            </a:gs>
          </a:gsLst>
          <a:lin ang="5400000" scaled="1"/>
        </a:gra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8ECA6AFB-46CE-42CC-B684-2056CC4D9E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9779" y="1463041"/>
            <a:ext cx="4773088" cy="4434840"/>
          </a:xfrm>
          <a:prstGeom prst="rect">
            <a:avLst/>
          </a:prstGeom>
          <a:ln w="76200">
            <a:solidFill>
              <a:srgbClr val="00B0F0"/>
            </a:solidFill>
          </a:ln>
          <a:scene3d>
            <a:camera prst="orthographicFront"/>
            <a:lightRig rig="threePt" dir="t"/>
          </a:scene3d>
          <a:sp3d>
            <a:bevelT/>
          </a:sp3d>
        </p:spPr>
      </p:pic>
      <p:sp>
        <p:nvSpPr>
          <p:cNvPr id="3" name="Rectangle 2">
            <a:extLst>
              <a:ext uri="{FF2B5EF4-FFF2-40B4-BE49-F238E27FC236}">
                <a16:creationId xmlns="" xmlns:a16="http://schemas.microsoft.com/office/drawing/2014/main" id="{7F7376BC-6B94-4AD8-A3CB-871F17D5C5AD}"/>
              </a:ext>
            </a:extLst>
          </p:cNvPr>
          <p:cNvSpPr/>
          <p:nvPr/>
        </p:nvSpPr>
        <p:spPr>
          <a:xfrm>
            <a:off x="594360" y="1323291"/>
            <a:ext cx="4861560" cy="4062651"/>
          </a:xfrm>
          <a:prstGeom prst="rect">
            <a:avLst/>
          </a:prstGeom>
        </p:spPr>
        <p:txBody>
          <a:bodyPr wrap="square">
            <a:spAutoFit/>
            <a:scene3d>
              <a:camera prst="orthographicFront"/>
              <a:lightRig rig="threePt" dir="t"/>
            </a:scene3d>
            <a:sp3d extrusionH="57150">
              <a:bevelT w="38100" h="38100"/>
            </a:sp3d>
          </a:bodyPr>
          <a:lstStyle/>
          <a:p>
            <a:pPr algn="ctr"/>
            <a:r>
              <a:rPr lang="en-US" sz="4400" b="1" dirty="0">
                <a:ln w="0"/>
                <a:solidFill>
                  <a:schemeClr val="accent1"/>
                </a:solidFill>
                <a:effectLst>
                  <a:outerShdw blurRad="38100" dist="25400" dir="5400000" algn="ctr" rotWithShape="0">
                    <a:srgbClr val="6E747A">
                      <a:alpha val="43000"/>
                    </a:srgbClr>
                  </a:outerShdw>
                </a:effectLst>
              </a:rPr>
              <a:t>Jeremiah 51:20</a:t>
            </a:r>
          </a:p>
          <a:p>
            <a:endParaRPr lang="en-US" sz="1400" b="1" dirty="0">
              <a:ln w="6600">
                <a:solidFill>
                  <a:schemeClr val="accent2"/>
                </a:solidFill>
                <a:prstDash val="solid"/>
              </a:ln>
              <a:solidFill>
                <a:srgbClr val="FFFFFF"/>
              </a:solidFill>
              <a:effectLst>
                <a:outerShdw dist="38100" dir="2700000" algn="tl" rotWithShape="0">
                  <a:schemeClr val="accent2"/>
                </a:outerShdw>
              </a:effectLst>
            </a:endParaRPr>
          </a:p>
          <a:p>
            <a:pPr algn="ctr"/>
            <a:r>
              <a:rPr lang="en-US" sz="4000" b="1" dirty="0">
                <a:ln w="6600">
                  <a:solidFill>
                    <a:schemeClr val="accent2"/>
                  </a:solidFill>
                  <a:prstDash val="solid"/>
                </a:ln>
                <a:solidFill>
                  <a:srgbClr val="FFFFFF"/>
                </a:solidFill>
                <a:effectLst>
                  <a:outerShdw dist="38100" dir="2700000" algn="tl" rotWithShape="0">
                    <a:schemeClr val="accent2"/>
                  </a:outerShdw>
                </a:effectLst>
              </a:rPr>
              <a:t>"You are my war club, my weapon for battle - with you I shatter nations, with you I destroy kingdoms …”</a:t>
            </a:r>
          </a:p>
        </p:txBody>
      </p:sp>
      <p:sp>
        <p:nvSpPr>
          <p:cNvPr id="5" name="Rectangle 4">
            <a:extLst>
              <a:ext uri="{FF2B5EF4-FFF2-40B4-BE49-F238E27FC236}">
                <a16:creationId xmlns="" xmlns:a16="http://schemas.microsoft.com/office/drawing/2014/main" id="{DE9CF5B0-D0F4-453B-B614-00E0C4E76D9D}"/>
              </a:ext>
            </a:extLst>
          </p:cNvPr>
          <p:cNvSpPr/>
          <p:nvPr/>
        </p:nvSpPr>
        <p:spPr>
          <a:xfrm>
            <a:off x="746760" y="293102"/>
            <a:ext cx="10786038" cy="923330"/>
          </a:xfrm>
          <a:prstGeom prst="rect">
            <a:avLst/>
          </a:prstGeom>
        </p:spPr>
        <p:txBody>
          <a:bodyPr wrap="square">
            <a:spAutoFit/>
            <a:scene3d>
              <a:camera prst="orthographicFront"/>
              <a:lightRig rig="threePt" dir="t"/>
            </a:scene3d>
            <a:sp3d extrusionH="57150">
              <a:bevelT w="38100" h="38100" prst="angle"/>
            </a:sp3d>
          </a:bodyPr>
          <a:lstStyle/>
          <a:p>
            <a:pPr algn="ctr"/>
            <a:r>
              <a:rPr lang="en-US" sz="5400" b="1" dirty="0">
                <a:ln w="22225">
                  <a:solidFill>
                    <a:schemeClr val="accent2"/>
                  </a:solidFill>
                  <a:prstDash val="solid"/>
                </a:ln>
                <a:solidFill>
                  <a:schemeClr val="accent2">
                    <a:lumMod val="40000"/>
                    <a:lumOff val="60000"/>
                  </a:schemeClr>
                </a:solidFill>
              </a:rPr>
              <a:t>The Shofar is Yahuah’s War Club</a:t>
            </a:r>
          </a:p>
        </p:txBody>
      </p:sp>
      <p:sp>
        <p:nvSpPr>
          <p:cNvPr id="2" name="Slide Number Placeholder 1"/>
          <p:cNvSpPr>
            <a:spLocks noGrp="1"/>
          </p:cNvSpPr>
          <p:nvPr>
            <p:ph type="sldNum" sz="quarter" idx="12"/>
          </p:nvPr>
        </p:nvSpPr>
        <p:spPr>
          <a:xfrm>
            <a:off x="9448800" y="6492875"/>
            <a:ext cx="2743200" cy="365125"/>
          </a:xfrm>
        </p:spPr>
        <p:txBody>
          <a:bodyPr/>
          <a:lstStyle/>
          <a:p>
            <a:fld id="{BF62E9A0-3E08-4AC5-9850-D72F782A6339}" type="slidenum">
              <a:rPr lang="en-US" smtClean="0"/>
              <a:t>14</a:t>
            </a:fld>
            <a:endParaRPr lang="en-US" dirty="0"/>
          </a:p>
        </p:txBody>
      </p:sp>
    </p:spTree>
    <p:extLst>
      <p:ext uri="{BB962C8B-B14F-4D97-AF65-F5344CB8AC3E}">
        <p14:creationId xmlns:p14="http://schemas.microsoft.com/office/powerpoint/2010/main" val="363253142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500"/>
                                        <p:tgtEl>
                                          <p:spTgt spid="5"/>
                                        </p:tgtEl>
                                      </p:cBhvr>
                                    </p:animEffect>
                                  </p:childTnLst>
                                </p:cTn>
                              </p:par>
                            </p:childTnLst>
                          </p:cTn>
                        </p:par>
                        <p:par>
                          <p:cTn id="8" fill="hold">
                            <p:stCondLst>
                              <p:cond delay="1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37000">
              <a:schemeClr val="accent3">
                <a:lumMod val="20000"/>
                <a:lumOff val="80000"/>
              </a:schemeClr>
            </a:gs>
            <a:gs pos="47000">
              <a:srgbClr val="DFE6F9"/>
            </a:gs>
            <a:gs pos="78000">
              <a:srgbClr val="EADDCC"/>
            </a:gs>
            <a:gs pos="12000">
              <a:srgbClr val="EADDCC"/>
            </a:gs>
          </a:gsLst>
          <a:lin ang="5400000" scaled="1"/>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624DA8FA-2EC1-467C-A906-C2F6039F4261}"/>
              </a:ext>
            </a:extLst>
          </p:cNvPr>
          <p:cNvSpPr txBox="1"/>
          <p:nvPr/>
        </p:nvSpPr>
        <p:spPr>
          <a:xfrm>
            <a:off x="4175760" y="1740842"/>
            <a:ext cx="7254240" cy="3354765"/>
          </a:xfrm>
          <a:prstGeom prst="rect">
            <a:avLst/>
          </a:prstGeom>
          <a:gradFill>
            <a:gsLst>
              <a:gs pos="0">
                <a:schemeClr val="accent1">
                  <a:lumMod val="5000"/>
                  <a:lumOff val="95000"/>
                </a:schemeClr>
              </a:gs>
              <a:gs pos="74000">
                <a:srgbClr val="FFFFCC"/>
              </a:gs>
              <a:gs pos="83000">
                <a:srgbClr val="FFFFCC"/>
              </a:gs>
              <a:gs pos="96000">
                <a:srgbClr val="CCECFF"/>
              </a:gs>
            </a:gsLst>
            <a:lin ang="5400000" scaled="1"/>
          </a:gradFill>
          <a:scene3d>
            <a:camera prst="orthographicFront"/>
            <a:lightRig rig="threePt" dir="t"/>
          </a:scene3d>
          <a:sp3d>
            <a:bevelT w="152400" h="50800" prst="softRound"/>
          </a:sp3d>
        </p:spPr>
        <p:txBody>
          <a:bodyPr wrap="square" rtlCol="0">
            <a:spAutoFit/>
            <a:sp3d extrusionH="57150">
              <a:bevelT h="25400" prst="softRound"/>
            </a:sp3d>
          </a:bodyPr>
          <a:lstStyle/>
          <a:p>
            <a:pPr algn="ctr"/>
            <a:r>
              <a:rPr lang="en-US" sz="6000" dirty="0">
                <a:solidFill>
                  <a:schemeClr val="accent6">
                    <a:lumMod val="75000"/>
                  </a:schemeClr>
                </a:solidFill>
                <a:latin typeface="Comic Sans MS" panose="030F0702030302020204" pitchFamily="66" charset="0"/>
              </a:rPr>
              <a:t>The </a:t>
            </a:r>
            <a:r>
              <a:rPr lang="en-US" sz="8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Comic Sans MS" panose="030F0702030302020204" pitchFamily="66" charset="0"/>
              </a:rPr>
              <a:t>Shofar</a:t>
            </a:r>
            <a:r>
              <a:rPr lang="en-US" sz="6000" dirty="0">
                <a:solidFill>
                  <a:schemeClr val="accent6">
                    <a:lumMod val="75000"/>
                  </a:schemeClr>
                </a:solidFill>
                <a:latin typeface="Comic Sans MS" panose="030F0702030302020204" pitchFamily="66" charset="0"/>
              </a:rPr>
              <a:t> </a:t>
            </a:r>
            <a:br>
              <a:rPr lang="en-US" sz="6000" dirty="0">
                <a:solidFill>
                  <a:schemeClr val="accent6">
                    <a:lumMod val="75000"/>
                  </a:schemeClr>
                </a:solidFill>
                <a:latin typeface="Comic Sans MS" panose="030F0702030302020204" pitchFamily="66" charset="0"/>
              </a:rPr>
            </a:br>
            <a:r>
              <a:rPr lang="en-US" sz="6000" dirty="0">
                <a:solidFill>
                  <a:schemeClr val="accent6">
                    <a:lumMod val="75000"/>
                  </a:schemeClr>
                </a:solidFill>
                <a:latin typeface="Comic Sans MS" panose="030F0702030302020204" pitchFamily="66" charset="0"/>
              </a:rPr>
              <a:t>sounds out </a:t>
            </a:r>
            <a:br>
              <a:rPr lang="en-US" sz="6000" dirty="0">
                <a:solidFill>
                  <a:schemeClr val="accent6">
                    <a:lumMod val="75000"/>
                  </a:schemeClr>
                </a:solidFill>
                <a:latin typeface="Comic Sans MS" panose="030F0702030302020204" pitchFamily="66" charset="0"/>
              </a:rPr>
            </a:br>
            <a:r>
              <a:rPr lang="en-US" sz="6000" dirty="0">
                <a:solidFill>
                  <a:schemeClr val="accent6">
                    <a:lumMod val="75000"/>
                  </a:schemeClr>
                </a:solidFill>
                <a:latin typeface="Comic Sans MS" panose="030F0702030302020204" pitchFamily="66" charset="0"/>
              </a:rPr>
              <a:t>an Announcement</a:t>
            </a:r>
            <a:r>
              <a:rPr lang="en-US" sz="7200" dirty="0">
                <a:solidFill>
                  <a:schemeClr val="accent6">
                    <a:lumMod val="75000"/>
                  </a:schemeClr>
                </a:solidFill>
                <a:latin typeface="Comic Sans MS" panose="030F0702030302020204" pitchFamily="66" charset="0"/>
              </a:rPr>
              <a:t>!</a:t>
            </a:r>
          </a:p>
        </p:txBody>
      </p:sp>
      <p:sp>
        <p:nvSpPr>
          <p:cNvPr id="2" name="Slide Number Placeholder 1"/>
          <p:cNvSpPr>
            <a:spLocks noGrp="1"/>
          </p:cNvSpPr>
          <p:nvPr>
            <p:ph type="sldNum" sz="quarter" idx="12"/>
          </p:nvPr>
        </p:nvSpPr>
        <p:spPr>
          <a:xfrm>
            <a:off x="9448800" y="6398880"/>
            <a:ext cx="2743200" cy="365125"/>
          </a:xfrm>
        </p:spPr>
        <p:txBody>
          <a:bodyPr/>
          <a:lstStyle/>
          <a:p>
            <a:fld id="{BF62E9A0-3E08-4AC5-9850-D72F782A6339}" type="slidenum">
              <a:rPr lang="en-US" smtClean="0"/>
              <a:t>15</a:t>
            </a:fld>
            <a:endParaRPr lang="en-US" dirty="0"/>
          </a:p>
        </p:txBody>
      </p:sp>
      <p:pic>
        <p:nvPicPr>
          <p:cNvPr id="4" name="Picture 2" descr="C:\Users\Rae\Desktop\Mario's CCC Announcement for 24 May 19 in PPT\CCC Announcement PPT lg format\shofar\shofar blowing circle png.png"/>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15409" y="1021081"/>
            <a:ext cx="5156550" cy="44960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77462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7B4E96E1-B96A-4C63-B3B6-6B9F31845D51}"/>
              </a:ext>
            </a:extLst>
          </p:cNvPr>
          <p:cNvSpPr>
            <a:spLocks noGrp="1"/>
          </p:cNvSpPr>
          <p:nvPr>
            <p:ph type="sldNum" sz="quarter" idx="12"/>
          </p:nvPr>
        </p:nvSpPr>
        <p:spPr>
          <a:xfrm>
            <a:off x="9281160" y="6371590"/>
            <a:ext cx="2743200" cy="365125"/>
          </a:xfrm>
        </p:spPr>
        <p:txBody>
          <a:bodyPr/>
          <a:lstStyle/>
          <a:p>
            <a:fld id="{BF62E9A0-3E08-4AC5-9850-D72F782A6339}" type="slidenum">
              <a:rPr lang="en-US" smtClean="0"/>
              <a:t>16</a:t>
            </a:fld>
            <a:endParaRPr lang="en-US" dirty="0"/>
          </a:p>
        </p:txBody>
      </p:sp>
    </p:spTree>
    <p:extLst>
      <p:ext uri="{BB962C8B-B14F-4D97-AF65-F5344CB8AC3E}">
        <p14:creationId xmlns:p14="http://schemas.microsoft.com/office/powerpoint/2010/main" val="275674301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21000">
              <a:srgbClr val="FFFFCC"/>
            </a:gs>
            <a:gs pos="100000">
              <a:srgbClr val="FFFFCC"/>
            </a:gs>
            <a:gs pos="82000">
              <a:schemeClr val="accent1">
                <a:lumMod val="20000"/>
                <a:lumOff val="80000"/>
              </a:schemeClr>
            </a:gs>
            <a:gs pos="57000">
              <a:srgbClr val="EADDCC"/>
            </a:gs>
          </a:gsLst>
          <a:lin ang="5400000" scaled="1"/>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24B2F7EC-4DA2-4E74-A5B1-09C90EB26834}"/>
              </a:ext>
            </a:extLst>
          </p:cNvPr>
          <p:cNvSpPr/>
          <p:nvPr/>
        </p:nvSpPr>
        <p:spPr>
          <a:xfrm>
            <a:off x="492471" y="391148"/>
            <a:ext cx="5430907" cy="2246769"/>
          </a:xfrm>
          <a:prstGeom prst="rect">
            <a:avLst/>
          </a:prstGeom>
          <a:ln w="76200">
            <a:solidFill>
              <a:schemeClr val="accent2">
                <a:lumMod val="75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5"/>
          </a:lnRef>
          <a:fillRef idx="3">
            <a:schemeClr val="accent5"/>
          </a:fillRef>
          <a:effectRef idx="3">
            <a:schemeClr val="accent5"/>
          </a:effectRef>
          <a:fontRef idx="minor">
            <a:schemeClr val="lt1"/>
          </a:fontRef>
        </p:style>
        <p:txBody>
          <a:bodyPr wrap="square">
            <a:spAutoFit/>
            <a:scene3d>
              <a:camera prst="orthographicFront"/>
              <a:lightRig rig="soft" dir="t">
                <a:rot lat="0" lon="0" rev="10800000"/>
              </a:lightRig>
            </a:scene3d>
            <a:sp3d extrusionH="57150">
              <a:bevelT w="27940" h="12700" prst="angle"/>
              <a:contourClr>
                <a:srgbClr val="DDDDDD"/>
              </a:contourClr>
            </a:sp3d>
          </a:bodyPr>
          <a:lstStyle/>
          <a:p>
            <a:pPr algn="ctr"/>
            <a:r>
              <a:rPr lang="en-US" sz="2800" b="1" spc="150" dirty="0">
                <a:ln w="11430"/>
                <a:solidFill>
                  <a:srgbClr val="F8F8F8"/>
                </a:solidFill>
                <a:effectLst>
                  <a:outerShdw blurRad="25400" algn="tl" rotWithShape="0">
                    <a:srgbClr val="000000">
                      <a:alpha val="43000"/>
                    </a:srgbClr>
                  </a:outerShdw>
                </a:effectLst>
                <a:latin typeface="Comic Sans MS" panose="030F0702030302020204" pitchFamily="66" charset="0"/>
              </a:rPr>
              <a:t>The </a:t>
            </a:r>
            <a:r>
              <a:rPr lang="en-US" sz="2800" b="1" spc="150" dirty="0">
                <a:ln w="11430"/>
                <a:solidFill>
                  <a:schemeClr val="accent1">
                    <a:lumMod val="75000"/>
                  </a:schemeClr>
                </a:solidFill>
                <a:effectLst>
                  <a:outerShdw blurRad="25400" algn="tl" rotWithShape="0">
                    <a:srgbClr val="000000">
                      <a:alpha val="43000"/>
                    </a:srgbClr>
                  </a:outerShdw>
                </a:effectLst>
                <a:latin typeface="Comic Sans MS" panose="030F0702030302020204" pitchFamily="66" charset="0"/>
              </a:rPr>
              <a:t>Shofar</a:t>
            </a:r>
            <a:r>
              <a:rPr lang="en-US" sz="2800" b="1" spc="150" dirty="0">
                <a:ln w="11430"/>
                <a:solidFill>
                  <a:srgbClr val="F8F8F8"/>
                </a:solidFill>
                <a:effectLst>
                  <a:outerShdw blurRad="25400" algn="tl" rotWithShape="0">
                    <a:srgbClr val="000000">
                      <a:alpha val="43000"/>
                    </a:srgbClr>
                  </a:outerShdw>
                </a:effectLst>
                <a:latin typeface="Comic Sans MS" panose="030F0702030302020204" pitchFamily="66" charset="0"/>
              </a:rPr>
              <a:t> is mentioned on occasions of festivals and worship, like on the occasion of bringing up </a:t>
            </a:r>
            <a:br>
              <a:rPr lang="en-US" sz="2800" b="1" spc="150" dirty="0">
                <a:ln w="11430"/>
                <a:solidFill>
                  <a:srgbClr val="F8F8F8"/>
                </a:solidFill>
                <a:effectLst>
                  <a:outerShdw blurRad="25400" algn="tl" rotWithShape="0">
                    <a:srgbClr val="000000">
                      <a:alpha val="43000"/>
                    </a:srgbClr>
                  </a:outerShdw>
                </a:effectLst>
                <a:latin typeface="Comic Sans MS" panose="030F0702030302020204" pitchFamily="66" charset="0"/>
              </a:rPr>
            </a:br>
            <a:r>
              <a:rPr lang="en-US" sz="2800" b="1" spc="150" dirty="0">
                <a:ln w="11430"/>
                <a:solidFill>
                  <a:srgbClr val="F8F8F8"/>
                </a:solidFill>
                <a:effectLst>
                  <a:outerShdw blurRad="25400" algn="tl" rotWithShape="0">
                    <a:srgbClr val="000000">
                      <a:alpha val="43000"/>
                    </a:srgbClr>
                  </a:outerShdw>
                </a:effectLst>
                <a:latin typeface="Comic Sans MS" panose="030F0702030302020204" pitchFamily="66" charset="0"/>
              </a:rPr>
              <a:t>the Holy Ark. </a:t>
            </a:r>
          </a:p>
        </p:txBody>
      </p:sp>
      <p:pic>
        <p:nvPicPr>
          <p:cNvPr id="4" name="Picture 3">
            <a:extLst>
              <a:ext uri="{FF2B5EF4-FFF2-40B4-BE49-F238E27FC236}">
                <a16:creationId xmlns="" xmlns:a16="http://schemas.microsoft.com/office/drawing/2014/main" id="{73D4755A-7794-44D0-9C95-58374FBEAE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8210" y="366633"/>
            <a:ext cx="5351633" cy="6161068"/>
          </a:xfrm>
          <a:prstGeom prst="rect">
            <a:avLst/>
          </a:prstGeom>
          <a:ln w="57150">
            <a:solidFill>
              <a:schemeClr val="accent5">
                <a:lumMod val="50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3" name="Rectangle 2">
            <a:extLst>
              <a:ext uri="{FF2B5EF4-FFF2-40B4-BE49-F238E27FC236}">
                <a16:creationId xmlns="" xmlns:a16="http://schemas.microsoft.com/office/drawing/2014/main" id="{ED0EE7CC-8A6F-4A68-9A69-7B50E6705B7B}"/>
              </a:ext>
            </a:extLst>
          </p:cNvPr>
          <p:cNvSpPr/>
          <p:nvPr/>
        </p:nvSpPr>
        <p:spPr>
          <a:xfrm>
            <a:off x="395416" y="3257419"/>
            <a:ext cx="5625018" cy="3046988"/>
          </a:xfrm>
          <a:prstGeom prst="rect">
            <a:avLst/>
          </a:prstGeom>
        </p:spPr>
        <p:txBody>
          <a:bodyPr wrap="square">
            <a:spAutoFit/>
            <a:scene3d>
              <a:camera prst="orthographicFront"/>
              <a:lightRig rig="threePt" dir="t"/>
            </a:scene3d>
            <a:sp3d extrusionH="57150">
              <a:bevelT w="38100" h="38100" prst="angle"/>
            </a:sp3d>
          </a:bodyPr>
          <a:lstStyle/>
          <a:p>
            <a:pPr algn="ctr"/>
            <a:r>
              <a:rPr lang="en-US" sz="3200" b="1" dirty="0">
                <a:ln/>
                <a:solidFill>
                  <a:schemeClr val="accent3"/>
                </a:solidFill>
                <a:latin typeface="Comic Sans MS" panose="030F0702030302020204" pitchFamily="66" charset="0"/>
              </a:rPr>
              <a:t>2 Samuel 6:15</a:t>
            </a:r>
          </a:p>
          <a:p>
            <a:pPr algn="ctr"/>
            <a:r>
              <a:rPr lang="en-US" sz="3200" b="1" dirty="0">
                <a:ln/>
                <a:solidFill>
                  <a:schemeClr val="accent3"/>
                </a:solidFill>
                <a:latin typeface="Comic Sans MS" panose="030F0702030302020204" pitchFamily="66" charset="0"/>
              </a:rPr>
              <a:t>So David and all the house of Israel brought up the ark of Yahuah with shouting, and with the sound of the trumpet.</a:t>
            </a:r>
          </a:p>
        </p:txBody>
      </p:sp>
      <p:sp>
        <p:nvSpPr>
          <p:cNvPr id="5" name="Slide Number Placeholder 4"/>
          <p:cNvSpPr>
            <a:spLocks noGrp="1"/>
          </p:cNvSpPr>
          <p:nvPr>
            <p:ph type="sldNum" sz="quarter" idx="12"/>
          </p:nvPr>
        </p:nvSpPr>
        <p:spPr>
          <a:xfrm>
            <a:off x="9448800" y="6463902"/>
            <a:ext cx="2743200" cy="365125"/>
          </a:xfrm>
        </p:spPr>
        <p:txBody>
          <a:bodyPr/>
          <a:lstStyle/>
          <a:p>
            <a:fld id="{BF62E9A0-3E08-4AC5-9850-D72F782A6339}" type="slidenum">
              <a:rPr lang="en-US" smtClean="0"/>
              <a:t>17</a:t>
            </a:fld>
            <a:endParaRPr lang="en-US" dirty="0"/>
          </a:p>
        </p:txBody>
      </p:sp>
    </p:spTree>
    <p:extLst>
      <p:ext uri="{BB962C8B-B14F-4D97-AF65-F5344CB8AC3E}">
        <p14:creationId xmlns:p14="http://schemas.microsoft.com/office/powerpoint/2010/main" val="226071181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37000">
              <a:schemeClr val="accent3">
                <a:lumMod val="20000"/>
                <a:lumOff val="80000"/>
              </a:schemeClr>
            </a:gs>
            <a:gs pos="47000">
              <a:srgbClr val="DFE6F9"/>
            </a:gs>
            <a:gs pos="78000">
              <a:srgbClr val="EADDCC"/>
            </a:gs>
            <a:gs pos="12000">
              <a:srgbClr val="FFFFCC"/>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69542DF2-42F2-41D3-872B-18495B493186}"/>
              </a:ext>
            </a:extLst>
          </p:cNvPr>
          <p:cNvSpPr txBox="1"/>
          <p:nvPr/>
        </p:nvSpPr>
        <p:spPr>
          <a:xfrm>
            <a:off x="8355382" y="1929193"/>
            <a:ext cx="3668978" cy="2739211"/>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anose="030F0702030302020204" pitchFamily="66" charset="0"/>
              </a:rPr>
              <a:t>Jeremiah 4:21 </a:t>
            </a:r>
          </a:p>
          <a:p>
            <a:pPr algn="ctr"/>
            <a:r>
              <a:rPr lang="en-US" sz="2800" b="1" baseline="30000" dirty="0">
                <a:ln w="22225">
                  <a:solidFill>
                    <a:schemeClr val="accent2"/>
                  </a:solidFill>
                  <a:prstDash val="solid"/>
                </a:ln>
                <a:solidFill>
                  <a:schemeClr val="accent2">
                    <a:lumMod val="40000"/>
                    <a:lumOff val="60000"/>
                  </a:schemeClr>
                </a:solidFill>
                <a:latin typeface="Comic Sans MS" panose="030F0702030302020204" pitchFamily="66" charset="0"/>
              </a:rPr>
              <a:t> </a:t>
            </a:r>
            <a:r>
              <a:rPr lang="en-US" sz="2800" b="1" dirty="0">
                <a:ln w="22225">
                  <a:solidFill>
                    <a:schemeClr val="accent2"/>
                  </a:solidFill>
                  <a:prstDash val="solid"/>
                </a:ln>
                <a:solidFill>
                  <a:schemeClr val="accent2">
                    <a:lumMod val="40000"/>
                    <a:lumOff val="60000"/>
                  </a:schemeClr>
                </a:solidFill>
                <a:latin typeface="Comic Sans MS" panose="030F0702030302020204" pitchFamily="66" charset="0"/>
              </a:rPr>
              <a:t>How long shall I </a:t>
            </a:r>
            <a:br>
              <a:rPr lang="en-US" sz="2800" b="1" dirty="0">
                <a:ln w="22225">
                  <a:solidFill>
                    <a:schemeClr val="accent2"/>
                  </a:solidFill>
                  <a:prstDash val="solid"/>
                </a:ln>
                <a:solidFill>
                  <a:schemeClr val="accent2">
                    <a:lumMod val="40000"/>
                    <a:lumOff val="60000"/>
                  </a:schemeClr>
                </a:solidFill>
                <a:latin typeface="Comic Sans MS" panose="030F0702030302020204" pitchFamily="66" charset="0"/>
              </a:rPr>
            </a:br>
            <a:r>
              <a:rPr lang="en-US" sz="2800" b="1" dirty="0">
                <a:ln w="22225">
                  <a:solidFill>
                    <a:schemeClr val="accent2"/>
                  </a:solidFill>
                  <a:prstDash val="solid"/>
                </a:ln>
                <a:solidFill>
                  <a:schemeClr val="accent2">
                    <a:lumMod val="40000"/>
                    <a:lumOff val="60000"/>
                  </a:schemeClr>
                </a:solidFill>
                <a:latin typeface="Comic Sans MS" panose="030F0702030302020204" pitchFamily="66" charset="0"/>
              </a:rPr>
              <a:t>see the standard, and hear the sound of the trumpet.</a:t>
            </a:r>
          </a:p>
          <a:p>
            <a:endParaRPr lang="en-US" sz="2800" dirty="0"/>
          </a:p>
        </p:txBody>
      </p:sp>
      <p:sp>
        <p:nvSpPr>
          <p:cNvPr id="5" name="Rectangle 4">
            <a:extLst>
              <a:ext uri="{FF2B5EF4-FFF2-40B4-BE49-F238E27FC236}">
                <a16:creationId xmlns="" xmlns:a16="http://schemas.microsoft.com/office/drawing/2014/main" id="{8ABA436D-15B7-40D8-8B87-D9B38D52F557}"/>
              </a:ext>
            </a:extLst>
          </p:cNvPr>
          <p:cNvSpPr/>
          <p:nvPr/>
        </p:nvSpPr>
        <p:spPr>
          <a:xfrm>
            <a:off x="156972" y="188424"/>
            <a:ext cx="12035027" cy="1384995"/>
          </a:xfrm>
          <a:prstGeom prst="rect">
            <a:avLst/>
          </a:prstGeom>
        </p:spPr>
        <p:txBody>
          <a:bodyPr wrap="square">
            <a:spAutoFit/>
            <a:scene3d>
              <a:camera prst="orthographicFront"/>
              <a:lightRig rig="threePt" dir="t"/>
            </a:scene3d>
            <a:sp3d extrusionH="57150">
              <a:bevelT w="38100" h="38100" prst="angle"/>
            </a:sp3d>
          </a:bodyPr>
          <a:lstStyle/>
          <a:p>
            <a:pPr algn="ctr"/>
            <a:r>
              <a:rPr lang="en-US" sz="4000" b="1" dirty="0">
                <a:ln w="22225">
                  <a:solidFill>
                    <a:schemeClr val="accent2"/>
                  </a:solidFill>
                  <a:prstDash val="solid"/>
                </a:ln>
                <a:solidFill>
                  <a:schemeClr val="accent2">
                    <a:lumMod val="40000"/>
                    <a:lumOff val="60000"/>
                  </a:schemeClr>
                </a:solidFill>
                <a:latin typeface="Georgia" panose="02040502050405020303" pitchFamily="18" charset="0"/>
              </a:rPr>
              <a:t>The Shofar’s “</a:t>
            </a:r>
            <a:r>
              <a:rPr lang="en-US" sz="4400" b="1" dirty="0">
                <a:ln w="22225">
                  <a:solidFill>
                    <a:schemeClr val="accent2"/>
                  </a:solidFill>
                  <a:prstDash val="solid"/>
                </a:ln>
                <a:solidFill>
                  <a:schemeClr val="accent2">
                    <a:lumMod val="40000"/>
                    <a:lumOff val="60000"/>
                  </a:schemeClr>
                </a:solidFill>
                <a:latin typeface="Georgia" panose="02040502050405020303" pitchFamily="18" charset="0"/>
              </a:rPr>
              <a:t>Warning</a:t>
            </a:r>
            <a:r>
              <a:rPr lang="en-US" sz="4000" b="1" dirty="0">
                <a:ln w="22225">
                  <a:solidFill>
                    <a:schemeClr val="accent2"/>
                  </a:solidFill>
                  <a:prstDash val="solid"/>
                </a:ln>
                <a:solidFill>
                  <a:schemeClr val="accent2">
                    <a:lumMod val="40000"/>
                    <a:lumOff val="60000"/>
                  </a:schemeClr>
                </a:solidFill>
                <a:latin typeface="Georgia" panose="02040502050405020303" pitchFamily="18" charset="0"/>
              </a:rPr>
              <a:t>  Sign” for </a:t>
            </a:r>
            <a:br>
              <a:rPr lang="en-US" sz="4000" b="1" dirty="0">
                <a:ln w="22225">
                  <a:solidFill>
                    <a:schemeClr val="accent2"/>
                  </a:solidFill>
                  <a:prstDash val="solid"/>
                </a:ln>
                <a:solidFill>
                  <a:schemeClr val="accent2">
                    <a:lumMod val="40000"/>
                    <a:lumOff val="60000"/>
                  </a:schemeClr>
                </a:solidFill>
                <a:latin typeface="Georgia" panose="02040502050405020303" pitchFamily="18" charset="0"/>
              </a:rPr>
            </a:br>
            <a:r>
              <a:rPr lang="en-US" sz="4000" b="1" dirty="0">
                <a:ln w="22225">
                  <a:solidFill>
                    <a:schemeClr val="accent2"/>
                  </a:solidFill>
                  <a:prstDash val="solid"/>
                </a:ln>
                <a:solidFill>
                  <a:schemeClr val="accent2">
                    <a:lumMod val="40000"/>
                    <a:lumOff val="60000"/>
                  </a:schemeClr>
                </a:solidFill>
                <a:latin typeface="Georgia" panose="02040502050405020303" pitchFamily="18" charset="0"/>
              </a:rPr>
              <a:t>Approaching Enemies</a:t>
            </a:r>
            <a:endParaRPr lang="en-US" sz="4000" b="1" dirty="0">
              <a:ln w="22225">
                <a:solidFill>
                  <a:schemeClr val="accent2"/>
                </a:solidFill>
                <a:prstDash val="solid"/>
              </a:ln>
              <a:solidFill>
                <a:schemeClr val="accent2">
                  <a:lumMod val="40000"/>
                  <a:lumOff val="60000"/>
                </a:schemeClr>
              </a:solidFill>
            </a:endParaRPr>
          </a:p>
        </p:txBody>
      </p:sp>
      <p:sp>
        <p:nvSpPr>
          <p:cNvPr id="7" name="TextBox 6">
            <a:extLst>
              <a:ext uri="{FF2B5EF4-FFF2-40B4-BE49-F238E27FC236}">
                <a16:creationId xmlns="" xmlns:a16="http://schemas.microsoft.com/office/drawing/2014/main" id="{FD64803D-0E4E-4659-B742-78E59AD89921}"/>
              </a:ext>
            </a:extLst>
          </p:cNvPr>
          <p:cNvSpPr txBox="1"/>
          <p:nvPr/>
        </p:nvSpPr>
        <p:spPr>
          <a:xfrm>
            <a:off x="156973" y="1614487"/>
            <a:ext cx="2291976" cy="4401205"/>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anose="030F0702030302020204" pitchFamily="66" charset="0"/>
              </a:rPr>
              <a:t>Hosea 5:8</a:t>
            </a:r>
            <a:endParaRPr lang="en-US" sz="2800" b="1" baseline="300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anose="030F0702030302020204" pitchFamily="66" charset="0"/>
            </a:endParaRPr>
          </a:p>
          <a:p>
            <a:pPr algn="ctr"/>
            <a:r>
              <a:rPr lang="en-US" sz="2800" b="1" dirty="0">
                <a:ln w="22225">
                  <a:solidFill>
                    <a:schemeClr val="accent2"/>
                  </a:solidFill>
                  <a:prstDash val="solid"/>
                </a:ln>
                <a:solidFill>
                  <a:schemeClr val="accent2">
                    <a:lumMod val="40000"/>
                    <a:lumOff val="60000"/>
                  </a:schemeClr>
                </a:solidFill>
                <a:latin typeface="Comic Sans MS" panose="030F0702030302020204" pitchFamily="66" charset="0"/>
              </a:rPr>
              <a:t>Blow ye the cornet in Gibeah, and the trumpet in Ramah: cry aloud at </a:t>
            </a:r>
            <a:r>
              <a:rPr lang="en-US" sz="2800" b="1" dirty="0" err="1">
                <a:ln w="22225">
                  <a:solidFill>
                    <a:schemeClr val="accent2"/>
                  </a:solidFill>
                  <a:prstDash val="solid"/>
                </a:ln>
                <a:solidFill>
                  <a:schemeClr val="accent2">
                    <a:lumMod val="40000"/>
                    <a:lumOff val="60000"/>
                  </a:schemeClr>
                </a:solidFill>
                <a:latin typeface="Comic Sans MS" panose="030F0702030302020204" pitchFamily="66" charset="0"/>
              </a:rPr>
              <a:t>Bethaven</a:t>
            </a:r>
            <a:r>
              <a:rPr lang="en-US" sz="2800" b="1" dirty="0">
                <a:ln w="22225">
                  <a:solidFill>
                    <a:schemeClr val="accent2"/>
                  </a:solidFill>
                  <a:prstDash val="solid"/>
                </a:ln>
                <a:solidFill>
                  <a:schemeClr val="accent2">
                    <a:lumMod val="40000"/>
                    <a:lumOff val="60000"/>
                  </a:schemeClr>
                </a:solidFill>
                <a:latin typeface="Comic Sans MS" panose="030F0702030302020204" pitchFamily="66" charset="0"/>
              </a:rPr>
              <a:t>, after thee, O Benjamin</a:t>
            </a:r>
            <a:r>
              <a:rPr lang="en-US" sz="2800" dirty="0">
                <a:solidFill>
                  <a:srgbClr val="0070C0"/>
                </a:solidFill>
                <a:latin typeface="Comic Sans MS" panose="030F0702030302020204" pitchFamily="66" charset="0"/>
              </a:rPr>
              <a:t>.</a:t>
            </a:r>
          </a:p>
        </p:txBody>
      </p:sp>
      <p:sp>
        <p:nvSpPr>
          <p:cNvPr id="16" name="Rectangle 15">
            <a:extLst>
              <a:ext uri="{FF2B5EF4-FFF2-40B4-BE49-F238E27FC236}">
                <a16:creationId xmlns="" xmlns:a16="http://schemas.microsoft.com/office/drawing/2014/main" id="{0D332BFE-BBAD-4A60-8F2D-31D58A02D4FE}"/>
              </a:ext>
            </a:extLst>
          </p:cNvPr>
          <p:cNvSpPr/>
          <p:nvPr/>
        </p:nvSpPr>
        <p:spPr>
          <a:xfrm>
            <a:off x="2448949" y="4888567"/>
            <a:ext cx="8384513" cy="1631216"/>
          </a:xfrm>
          <a:prstGeom prst="rect">
            <a:avLst/>
          </a:prstGeom>
          <a:noFill/>
        </p:spPr>
        <p:txBody>
          <a:bodyPr wrap="square">
            <a:spAutoFit/>
            <a:scene3d>
              <a:camera prst="orthographicFront"/>
              <a:lightRig rig="threePt" dir="t"/>
            </a:scene3d>
            <a:sp3d extrusionH="57150">
              <a:bevelT w="38100" h="38100" prst="angle"/>
            </a:sp3d>
          </a:bodyPr>
          <a:lstStyle/>
          <a:p>
            <a:pPr algn="ct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eorgia" panose="02040502050405020303" pitchFamily="18" charset="0"/>
              </a:rPr>
              <a:t>Ezekiel 33:1-6</a:t>
            </a:r>
          </a:p>
          <a:p>
            <a:pPr algn="ctr"/>
            <a:r>
              <a:rPr lang="en-US" sz="3200" b="1" dirty="0">
                <a:ln w="22225">
                  <a:solidFill>
                    <a:schemeClr val="accent2"/>
                  </a:solidFill>
                  <a:prstDash val="solid"/>
                </a:ln>
                <a:solidFill>
                  <a:srgbClr val="C00000"/>
                </a:solidFill>
                <a:latin typeface="Georgia" panose="02040502050405020303" pitchFamily="18" charset="0"/>
              </a:rPr>
              <a:t>The prophet is likened to a scout blowing the Shofar to warn the people </a:t>
            </a:r>
            <a:endParaRPr lang="en-US" sz="3200" b="1" dirty="0">
              <a:ln w="22225">
                <a:solidFill>
                  <a:schemeClr val="accent2"/>
                </a:solidFill>
                <a:prstDash val="solid"/>
              </a:ln>
              <a:solidFill>
                <a:srgbClr val="C00000"/>
              </a:solidFill>
            </a:endParaRPr>
          </a:p>
        </p:txBody>
      </p:sp>
      <p:sp>
        <p:nvSpPr>
          <p:cNvPr id="2" name="Slide Number Placeholder 1"/>
          <p:cNvSpPr>
            <a:spLocks noGrp="1"/>
          </p:cNvSpPr>
          <p:nvPr>
            <p:ph type="sldNum" sz="quarter" idx="12"/>
          </p:nvPr>
        </p:nvSpPr>
        <p:spPr>
          <a:xfrm>
            <a:off x="9281160" y="6396672"/>
            <a:ext cx="2743200" cy="365125"/>
          </a:xfrm>
        </p:spPr>
        <p:txBody>
          <a:bodyPr/>
          <a:lstStyle/>
          <a:p>
            <a:fld id="{BF62E9A0-3E08-4AC5-9850-D72F782A6339}" type="slidenum">
              <a:rPr lang="en-US" smtClean="0"/>
              <a:t>18</a:t>
            </a:fld>
            <a:endParaRPr lang="en-US" dirty="0"/>
          </a:p>
        </p:txBody>
      </p:sp>
      <p:pic>
        <p:nvPicPr>
          <p:cNvPr id="8" name="Picture 7">
            <a:extLst>
              <a:ext uri="{FF2B5EF4-FFF2-40B4-BE49-F238E27FC236}">
                <a16:creationId xmlns="" xmlns:a16="http://schemas.microsoft.com/office/drawing/2014/main" id="{96EC7D7B-7176-4C5F-89DF-91A7538E334B}"/>
              </a:ext>
            </a:extLst>
          </p:cNvPr>
          <p:cNvPicPr>
            <a:picLocks noChangeAspect="1"/>
          </p:cNvPicPr>
          <p:nvPr/>
        </p:nvPicPr>
        <p:blipFill rotWithShape="1">
          <a:blip r:embed="rId2">
            <a:extLst>
              <a:ext uri="{28A0092B-C50C-407E-A947-70E740481C1C}">
                <a14:useLocalDpi xmlns:a14="http://schemas.microsoft.com/office/drawing/2010/main" val="0"/>
              </a:ext>
            </a:extLst>
          </a:blip>
          <a:srcRect l="3820" t="5820" r="3064" b="10629"/>
          <a:stretch/>
        </p:blipFill>
        <p:spPr>
          <a:xfrm>
            <a:off x="2868646" y="1792536"/>
            <a:ext cx="5486736" cy="2872877"/>
          </a:xfrm>
          <a:prstGeom prst="rect">
            <a:avLst/>
          </a:prstGeom>
          <a:ln w="76200">
            <a:solidFill>
              <a:srgbClr val="0070C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5408233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39999">
              <a:srgbClr val="0A128C"/>
            </a:gs>
            <a:gs pos="70000">
              <a:srgbClr val="181CC7"/>
            </a:gs>
            <a:gs pos="88000">
              <a:srgbClr val="7005D4"/>
            </a:gs>
            <a:gs pos="100000">
              <a:srgbClr val="8C3D91"/>
            </a:gs>
          </a:gsLst>
          <a:lin ang="5400000" scaled="0"/>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C3484677-7864-4968-BEB7-B92E4AE37832}"/>
              </a:ext>
            </a:extLst>
          </p:cNvPr>
          <p:cNvSpPr/>
          <p:nvPr/>
        </p:nvSpPr>
        <p:spPr>
          <a:xfrm>
            <a:off x="4389118" y="2132138"/>
            <a:ext cx="7295490" cy="4524315"/>
          </a:xfrm>
          <a:prstGeom prst="rect">
            <a:avLst/>
          </a:prstGeom>
        </p:spPr>
        <p:txBody>
          <a:bodyPr wrap="square">
            <a:spAutoFit/>
            <a:scene3d>
              <a:camera prst="orthographicFront"/>
              <a:lightRig rig="threePt" dir="t"/>
            </a:scene3d>
            <a:sp3d extrusionH="57150">
              <a:bevelT w="38100" h="38100"/>
            </a:sp3d>
          </a:bodyPr>
          <a:lstStyle/>
          <a:p>
            <a:r>
              <a:rPr lang="en-US" sz="3600" b="1" dirty="0">
                <a:solidFill>
                  <a:srgbClr val="30F08B"/>
                </a:solidFill>
                <a:latin typeface="Comic Sans MS" panose="030F0702030302020204" pitchFamily="66" charset="0"/>
              </a:rPr>
              <a:t>Now a scoundrel named Sheba son of </a:t>
            </a:r>
            <a:r>
              <a:rPr lang="en-US" sz="3600" b="1" dirty="0" err="1">
                <a:solidFill>
                  <a:srgbClr val="30F08B"/>
                </a:solidFill>
                <a:latin typeface="Comic Sans MS" panose="030F0702030302020204" pitchFamily="66" charset="0"/>
              </a:rPr>
              <a:t>Bichri</a:t>
            </a:r>
            <a:r>
              <a:rPr lang="en-US" sz="3600" b="1" dirty="0">
                <a:solidFill>
                  <a:srgbClr val="30F08B"/>
                </a:solidFill>
                <a:latin typeface="Comic Sans MS" panose="030F0702030302020204" pitchFamily="66" charset="0"/>
              </a:rPr>
              <a:t>, a Benjaminite, happened to be there. </a:t>
            </a:r>
            <a:br>
              <a:rPr lang="en-US" sz="3600" b="1" dirty="0">
                <a:solidFill>
                  <a:srgbClr val="30F08B"/>
                </a:solidFill>
                <a:latin typeface="Comic Sans MS" panose="030F0702030302020204" pitchFamily="66" charset="0"/>
              </a:rPr>
            </a:br>
            <a:r>
              <a:rPr lang="en-US" sz="3600" b="1" dirty="0">
                <a:solidFill>
                  <a:srgbClr val="30F08B"/>
                </a:solidFill>
                <a:latin typeface="Comic Sans MS" panose="030F0702030302020204" pitchFamily="66" charset="0"/>
              </a:rPr>
              <a:t>He sounded the trumpet and cried out, We have no portion in David, no share in the son of Jesse!  Everyone to your tents, O Israel!</a:t>
            </a:r>
          </a:p>
        </p:txBody>
      </p:sp>
      <p:sp>
        <p:nvSpPr>
          <p:cNvPr id="4" name="Rectangle 3">
            <a:extLst>
              <a:ext uri="{FF2B5EF4-FFF2-40B4-BE49-F238E27FC236}">
                <a16:creationId xmlns="" xmlns:a16="http://schemas.microsoft.com/office/drawing/2014/main" id="{78E6EB42-B3DD-43D2-AF03-B66B25A4E086}"/>
              </a:ext>
            </a:extLst>
          </p:cNvPr>
          <p:cNvSpPr/>
          <p:nvPr/>
        </p:nvSpPr>
        <p:spPr>
          <a:xfrm>
            <a:off x="487313" y="225288"/>
            <a:ext cx="11197296" cy="923330"/>
          </a:xfrm>
          <a:prstGeom prst="rect">
            <a:avLst/>
          </a:prstGeom>
        </p:spPr>
        <p:txBody>
          <a:bodyPr wrap="none">
            <a:spAutoFit/>
            <a:scene3d>
              <a:camera prst="orthographicFront"/>
              <a:lightRig rig="threePt" dir="t"/>
            </a:scene3d>
            <a:sp3d extrusionH="57150">
              <a:bevelT w="38100" h="38100"/>
            </a:sp3d>
          </a:bodyPr>
          <a:lstStyle/>
          <a:p>
            <a:r>
              <a:rPr lang="en-US" sz="5400" b="1" dirty="0">
                <a:ln w="22225">
                  <a:solidFill>
                    <a:schemeClr val="accent2"/>
                  </a:solidFill>
                  <a:prstDash val="solid"/>
                </a:ln>
                <a:solidFill>
                  <a:schemeClr val="accent2">
                    <a:lumMod val="40000"/>
                    <a:lumOff val="60000"/>
                  </a:schemeClr>
                </a:solidFill>
                <a:latin typeface="Comic Sans MS" panose="030F0702030302020204" pitchFamily="66" charset="0"/>
              </a:rPr>
              <a:t>The Shofar Announcing Rebellion</a:t>
            </a:r>
          </a:p>
        </p:txBody>
      </p:sp>
      <p:sp>
        <p:nvSpPr>
          <p:cNvPr id="9" name="Rectangle 8">
            <a:extLst>
              <a:ext uri="{FF2B5EF4-FFF2-40B4-BE49-F238E27FC236}">
                <a16:creationId xmlns="" xmlns:a16="http://schemas.microsoft.com/office/drawing/2014/main" id="{45795E05-DF02-4D4D-A20F-AD2D3AAF04E1}"/>
              </a:ext>
            </a:extLst>
          </p:cNvPr>
          <p:cNvSpPr/>
          <p:nvPr/>
        </p:nvSpPr>
        <p:spPr>
          <a:xfrm>
            <a:off x="3654896" y="1424252"/>
            <a:ext cx="7409343" cy="707886"/>
          </a:xfrm>
          <a:prstGeom prst="rect">
            <a:avLst/>
          </a:prstGeom>
        </p:spPr>
        <p:txBody>
          <a:bodyPr wrap="square">
            <a:spAutoFit/>
          </a:bodyPr>
          <a:lstStyle/>
          <a:p>
            <a:pPr algn="ctr"/>
            <a:r>
              <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rgbClr val="FFFFCC"/>
                  </a:glow>
                  <a:innerShdw blurRad="69850" dist="43180" dir="5400000">
                    <a:srgbClr val="000000">
                      <a:alpha val="65000"/>
                    </a:srgbClr>
                  </a:innerShdw>
                </a:effectLst>
                <a:latin typeface="Comic Sans MS" panose="030F0702030302020204" pitchFamily="66" charset="0"/>
              </a:rPr>
              <a:t>2 Samuel 20:1</a:t>
            </a:r>
            <a:endParaRPr lang="en-US" sz="4000" b="1" i="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rgbClr val="FFFFCC"/>
                </a:glow>
                <a:innerShdw blurRad="69850" dist="43180" dir="5400000">
                  <a:srgbClr val="000000">
                    <a:alpha val="65000"/>
                  </a:srgbClr>
                </a:innerShdw>
              </a:effectLst>
              <a:latin typeface="Comic Sans MS" panose="030F0702030302020204" pitchFamily="66" charset="0"/>
            </a:endParaRPr>
          </a:p>
        </p:txBody>
      </p:sp>
      <p:sp>
        <p:nvSpPr>
          <p:cNvPr id="2" name="Slide Number Placeholder 1"/>
          <p:cNvSpPr>
            <a:spLocks noGrp="1"/>
          </p:cNvSpPr>
          <p:nvPr>
            <p:ph type="sldNum" sz="quarter" idx="12"/>
          </p:nvPr>
        </p:nvSpPr>
        <p:spPr>
          <a:xfrm>
            <a:off x="9296400" y="6356350"/>
            <a:ext cx="2743200" cy="365125"/>
          </a:xfrm>
        </p:spPr>
        <p:txBody>
          <a:bodyPr/>
          <a:lstStyle/>
          <a:p>
            <a:fld id="{BF62E9A0-3E08-4AC5-9850-D72F782A6339}" type="slidenum">
              <a:rPr lang="en-US" smtClean="0"/>
              <a:t>19</a:t>
            </a:fld>
            <a:endParaRPr lang="en-US" dirty="0"/>
          </a:p>
        </p:txBody>
      </p:sp>
      <p:pic>
        <p:nvPicPr>
          <p:cNvPr id="7" name="Picture 2" descr="C:\Users\Rae\Desktop\Mario's CCC Announcement for 24 May 19 in PPT\CCC Announcement PPT lg format\shofar\shofar blowing circle png.png"/>
          <p:cNvPicPr>
            <a:picLocks noChangeAspect="1" noChangeArrowheads="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304431" y="1778195"/>
            <a:ext cx="4084687" cy="3561442"/>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62352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9354879" y="6397626"/>
            <a:ext cx="2743200" cy="365125"/>
          </a:xfrm>
        </p:spPr>
        <p:txBody>
          <a:bodyPr/>
          <a:lstStyle/>
          <a:p>
            <a:fld id="{BF62E9A0-3E08-4AC5-9850-D72F782A6339}" type="slidenum">
              <a:rPr lang="en-US" smtClean="0"/>
              <a:t>2</a:t>
            </a:fld>
            <a:endParaRPr lang="en-US" dirty="0"/>
          </a:p>
        </p:txBody>
      </p:sp>
      <p:sp>
        <p:nvSpPr>
          <p:cNvPr id="4" name="Rectangle 3">
            <a:extLst>
              <a:ext uri="{FF2B5EF4-FFF2-40B4-BE49-F238E27FC236}">
                <a16:creationId xmlns="" xmlns:a16="http://schemas.microsoft.com/office/drawing/2014/main" id="{5E16B569-F297-4813-B87C-7068EC2FC677}"/>
              </a:ext>
            </a:extLst>
          </p:cNvPr>
          <p:cNvSpPr/>
          <p:nvPr/>
        </p:nvSpPr>
        <p:spPr>
          <a:xfrm>
            <a:off x="754381" y="259501"/>
            <a:ext cx="12089224" cy="1569660"/>
          </a:xfrm>
          <a:prstGeom prst="rect">
            <a:avLst/>
          </a:prstGeom>
          <a:noFill/>
        </p:spPr>
        <p:txBody>
          <a:bodyPr wrap="square" lIns="91440" tIns="45720" rIns="91440" bIns="45720">
            <a:spAutoFit/>
            <a:scene3d>
              <a:camera prst="orthographicFront"/>
              <a:lightRig rig="threePt" dir="t"/>
            </a:scene3d>
            <a:sp3d extrusionH="57150">
              <a:bevelT h="25400" prst="softRound"/>
            </a:sp3d>
          </a:bodyPr>
          <a:lstStyle/>
          <a:p>
            <a:r>
              <a:rPr lang="en-US" sz="4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W</a:t>
            </a: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hy is the </a:t>
            </a:r>
            <a:r>
              <a:rPr lang="en-US" sz="9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shofar</a:t>
            </a: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t>
            </a:r>
            <a:r>
              <a:rPr lang="en-US" sz="4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important </a:t>
            </a:r>
            <a:endParaRPr lang="en-US" sz="7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5" name="Picture 4" descr="F:\Art on Desktop - 1\All white man clip art\3d white people\ques mark tight.jpg"/>
          <p:cNvPicPr>
            <a:picLocks noChangeAspect="1" noChangeArrowheads="1"/>
          </p:cNvPicPr>
          <p:nvPr/>
        </p:nvPicPr>
        <p:blipFill>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9408042" y="204943"/>
            <a:ext cx="1900374" cy="27813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 xmlns:a16="http://schemas.microsoft.com/office/drawing/2014/main" id="{960EC08C-EFC3-424E-8D03-8CC527576FAB}"/>
              </a:ext>
            </a:extLst>
          </p:cNvPr>
          <p:cNvSpPr/>
          <p:nvPr/>
        </p:nvSpPr>
        <p:spPr>
          <a:xfrm>
            <a:off x="5436986" y="2986243"/>
            <a:ext cx="6720959" cy="3477875"/>
          </a:xfrm>
          <a:prstGeom prst="rect">
            <a:avLst/>
          </a:prstGeom>
          <a:noFill/>
        </p:spPr>
        <p:txBody>
          <a:bodyPr wrap="square" lIns="91440" tIns="45720" rIns="91440" bIns="45720">
            <a:spAutoFit/>
            <a:scene3d>
              <a:camera prst="orthographicFront"/>
              <a:lightRig rig="threePt" dir="t"/>
            </a:scene3d>
            <a:sp3d extrusionH="57150">
              <a:bevelT h="25400" prst="softRound"/>
            </a:sp3d>
          </a:bodyPr>
          <a:lstStyle/>
          <a:p>
            <a:r>
              <a:rPr lang="en-US" sz="4400" b="1" dirty="0">
                <a:ln w="12700">
                  <a:solidFill>
                    <a:srgbClr val="002060"/>
                  </a:solidFill>
                  <a:prstDash val="solid"/>
                </a:ln>
                <a:solidFill>
                  <a:schemeClr val="accent5">
                    <a:lumMod val="75000"/>
                  </a:schemeClr>
                </a:solidFill>
                <a:effectLst>
                  <a:outerShdw dist="38100" dir="2640000" algn="bl" rotWithShape="0">
                    <a:schemeClr val="accent6">
                      <a:lumMod val="50000"/>
                    </a:schemeClr>
                  </a:outerShdw>
                </a:effectLst>
                <a:latin typeface="Comic Sans MS" pitchFamily="66" charset="0"/>
              </a:rPr>
              <a:t>What in the world does </a:t>
            </a:r>
            <a:br>
              <a:rPr lang="en-US" sz="4400" b="1" dirty="0">
                <a:ln w="12700">
                  <a:solidFill>
                    <a:srgbClr val="002060"/>
                  </a:solidFill>
                  <a:prstDash val="solid"/>
                </a:ln>
                <a:solidFill>
                  <a:schemeClr val="accent5">
                    <a:lumMod val="75000"/>
                  </a:schemeClr>
                </a:solidFill>
                <a:effectLst>
                  <a:outerShdw dist="38100" dir="2640000" algn="bl" rotWithShape="0">
                    <a:schemeClr val="accent6">
                      <a:lumMod val="50000"/>
                    </a:schemeClr>
                  </a:outerShdw>
                </a:effectLst>
                <a:latin typeface="Comic Sans MS" pitchFamily="66" charset="0"/>
              </a:rPr>
            </a:br>
            <a:r>
              <a:rPr lang="en-US" sz="4400" b="1" dirty="0">
                <a:ln w="12700">
                  <a:solidFill>
                    <a:srgbClr val="002060"/>
                  </a:solidFill>
                  <a:prstDash val="solid"/>
                </a:ln>
                <a:solidFill>
                  <a:schemeClr val="accent5">
                    <a:lumMod val="75000"/>
                  </a:schemeClr>
                </a:solidFill>
                <a:effectLst>
                  <a:outerShdw dist="38100" dir="2640000" algn="bl" rotWithShape="0">
                    <a:schemeClr val="accent6">
                      <a:lumMod val="50000"/>
                    </a:schemeClr>
                  </a:outerShdw>
                </a:effectLst>
                <a:latin typeface="Comic Sans MS" pitchFamily="66" charset="0"/>
              </a:rPr>
              <a:t>   </a:t>
            </a:r>
            <a:r>
              <a:rPr lang="en-US" sz="6600" b="1" dirty="0">
                <a:ln w="12700">
                  <a:solidFill>
                    <a:srgbClr val="002060"/>
                  </a:solidFill>
                  <a:prstDash val="solid"/>
                </a:ln>
                <a:solidFill>
                  <a:schemeClr val="accent5">
                    <a:lumMod val="75000"/>
                  </a:schemeClr>
                </a:solidFill>
                <a:effectLst>
                  <a:outerShdw dist="38100" dir="2640000" algn="bl" rotWithShape="0">
                    <a:schemeClr val="accent6">
                      <a:lumMod val="50000"/>
                    </a:schemeClr>
                  </a:outerShdw>
                </a:effectLst>
                <a:latin typeface="Comic Sans MS" pitchFamily="66" charset="0"/>
              </a:rPr>
              <a:t>a</a:t>
            </a:r>
            <a:r>
              <a:rPr lang="en-US" sz="4000" b="1" dirty="0">
                <a:ln w="12700">
                  <a:solidFill>
                    <a:srgbClr val="002060"/>
                  </a:solidFill>
                  <a:prstDash val="solid"/>
                </a:ln>
                <a:solidFill>
                  <a:schemeClr val="accent5">
                    <a:lumMod val="75000"/>
                  </a:schemeClr>
                </a:solidFill>
                <a:effectLst>
                  <a:outerShdw dist="38100" dir="2640000" algn="bl" rotWithShape="0">
                    <a:schemeClr val="accent6">
                      <a:lumMod val="50000"/>
                    </a:schemeClr>
                  </a:outerShdw>
                </a:effectLst>
                <a:latin typeface="Comic Sans MS" pitchFamily="66" charset="0"/>
              </a:rPr>
              <a:t> </a:t>
            </a:r>
            <a:r>
              <a:rPr lang="en-US" sz="4400" b="1" dirty="0">
                <a:ln w="12700">
                  <a:solidFill>
                    <a:srgbClr val="002060"/>
                  </a:solidFill>
                  <a:prstDash val="solid"/>
                </a:ln>
                <a:solidFill>
                  <a:schemeClr val="accent5">
                    <a:lumMod val="75000"/>
                  </a:schemeClr>
                </a:solidFill>
                <a:effectLst>
                  <a:outerShdw dist="38100" dir="2640000" algn="bl" rotWithShape="0">
                    <a:schemeClr val="accent6">
                      <a:lumMod val="50000"/>
                    </a:schemeClr>
                  </a:outerShdw>
                </a:effectLst>
              </a:rPr>
              <a:t> </a:t>
            </a:r>
            <a:r>
              <a:rPr lang="en-US" sz="8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Comic Sans MS" pitchFamily="66" charset="0"/>
              </a:rPr>
              <a:t>shofar</a:t>
            </a:r>
            <a:r>
              <a:rPr lang="en-US" sz="4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Comic Sans MS" pitchFamily="66" charset="0"/>
              </a:rPr>
              <a:t> </a:t>
            </a:r>
            <a:br>
              <a:rPr lang="en-US" sz="4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Comic Sans MS" pitchFamily="66" charset="0"/>
              </a:rPr>
            </a:br>
            <a:r>
              <a:rPr lang="en-US" sz="4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Comic Sans MS" pitchFamily="66" charset="0"/>
              </a:rPr>
              <a:t>   </a:t>
            </a:r>
            <a:r>
              <a:rPr lang="en-US" sz="4400" b="1" dirty="0">
                <a:ln w="12700">
                  <a:solidFill>
                    <a:srgbClr val="002060"/>
                  </a:solidFill>
                  <a:prstDash val="solid"/>
                </a:ln>
                <a:solidFill>
                  <a:schemeClr val="accent5">
                    <a:lumMod val="75000"/>
                  </a:schemeClr>
                </a:solidFill>
                <a:effectLst>
                  <a:outerShdw blurRad="50800" dist="38100" dir="5400000" algn="ctr" rotWithShape="0">
                    <a:schemeClr val="accent6">
                      <a:lumMod val="50000"/>
                    </a:schemeClr>
                  </a:outerShdw>
                </a:effectLst>
                <a:latin typeface="Comic Sans MS" pitchFamily="66" charset="0"/>
              </a:rPr>
              <a:t>have to do with </a:t>
            </a:r>
            <a:br>
              <a:rPr lang="en-US" sz="4400" b="1" dirty="0">
                <a:ln w="12700">
                  <a:solidFill>
                    <a:srgbClr val="002060"/>
                  </a:solidFill>
                  <a:prstDash val="solid"/>
                </a:ln>
                <a:solidFill>
                  <a:schemeClr val="accent5">
                    <a:lumMod val="75000"/>
                  </a:schemeClr>
                </a:solidFill>
                <a:effectLst>
                  <a:outerShdw blurRad="50800" dist="38100" dir="5400000" algn="ctr" rotWithShape="0">
                    <a:schemeClr val="accent6">
                      <a:lumMod val="50000"/>
                    </a:schemeClr>
                  </a:outerShdw>
                </a:effectLst>
                <a:latin typeface="Comic Sans MS" pitchFamily="66" charset="0"/>
              </a:rPr>
            </a:br>
            <a:r>
              <a:rPr lang="en-US" sz="4400" b="1" dirty="0">
                <a:ln w="12700">
                  <a:solidFill>
                    <a:srgbClr val="002060"/>
                  </a:solidFill>
                  <a:prstDash val="solid"/>
                </a:ln>
                <a:solidFill>
                  <a:schemeClr val="accent5">
                    <a:lumMod val="75000"/>
                  </a:schemeClr>
                </a:solidFill>
                <a:effectLst>
                  <a:outerShdw blurRad="50800" dist="38100" dir="5400000" algn="ctr" rotWithShape="0">
                    <a:schemeClr val="accent6">
                      <a:lumMod val="50000"/>
                    </a:schemeClr>
                  </a:outerShdw>
                </a:effectLst>
                <a:latin typeface="Comic Sans MS" pitchFamily="66" charset="0"/>
              </a:rPr>
              <a:t>  Yahuah’s </a:t>
            </a:r>
            <a:r>
              <a:rPr lang="en-US" sz="4400" b="1" dirty="0">
                <a:ln w="12700">
                  <a:solidFill>
                    <a:srgbClr val="002060"/>
                  </a:solidFill>
                  <a:prstDash val="solid"/>
                </a:ln>
                <a:solidFill>
                  <a:schemeClr val="accent5"/>
                </a:solidFill>
                <a:effectLst>
                  <a:outerShdw blurRad="50800" dist="38100" dir="5400000" algn="ctr" rotWithShape="0">
                    <a:schemeClr val="accent6">
                      <a:lumMod val="50000"/>
                    </a:schemeClr>
                  </a:outerShdw>
                </a:effectLst>
                <a:latin typeface="Comic Sans MS" pitchFamily="66" charset="0"/>
              </a:rPr>
              <a:t>calendar</a:t>
            </a:r>
            <a:endParaRPr lang="en-US" sz="4800" b="1" cap="none" spc="0" dirty="0">
              <a:ln w="12700">
                <a:solidFill>
                  <a:srgbClr val="002060"/>
                </a:solidFill>
                <a:prstDash val="solid"/>
              </a:ln>
              <a:solidFill>
                <a:schemeClr val="accent5"/>
              </a:solidFill>
              <a:effectLst>
                <a:outerShdw blurRad="50800" dist="38100" dir="5400000" algn="ctr" rotWithShape="0">
                  <a:schemeClr val="accent6">
                    <a:lumMod val="50000"/>
                  </a:schemeClr>
                </a:outerShdw>
              </a:effectLst>
              <a:latin typeface="Comic Sans MS" pitchFamily="66" charset="0"/>
            </a:endParaRPr>
          </a:p>
        </p:txBody>
      </p:sp>
      <p:pic>
        <p:nvPicPr>
          <p:cNvPr id="7" name="Picture 6" descr="F:\Art on Desktop - 1\All white man clip art\3d white people\ques mark tight.jpg"/>
          <p:cNvPicPr>
            <a:picLocks noChangeAspect="1" noChangeArrowheads="1"/>
          </p:cNvPicPr>
          <p:nvPr/>
        </p:nvPicPr>
        <p:blipFill>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0417048" y="3969897"/>
            <a:ext cx="1900374" cy="2781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528026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up)">
                                      <p:cBhvr>
                                        <p:cTn id="12" dur="3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735F997E-BE1C-479C-9955-E98C8F53084E}"/>
              </a:ext>
            </a:extLst>
          </p:cNvPr>
          <p:cNvSpPr>
            <a:spLocks noGrp="1"/>
          </p:cNvSpPr>
          <p:nvPr>
            <p:ph type="sldNum" sz="quarter" idx="12"/>
          </p:nvPr>
        </p:nvSpPr>
        <p:spPr>
          <a:xfrm>
            <a:off x="9296400" y="6371590"/>
            <a:ext cx="2743200" cy="365125"/>
          </a:xfrm>
        </p:spPr>
        <p:txBody>
          <a:bodyPr/>
          <a:lstStyle/>
          <a:p>
            <a:fld id="{BF62E9A0-3E08-4AC5-9850-D72F782A6339}" type="slidenum">
              <a:rPr lang="en-US" smtClean="0">
                <a:solidFill>
                  <a:schemeClr val="bg1"/>
                </a:solidFill>
              </a:rPr>
              <a:t>20</a:t>
            </a:fld>
            <a:endParaRPr lang="en-US" dirty="0">
              <a:solidFill>
                <a:schemeClr val="bg1"/>
              </a:solidFill>
            </a:endParaRPr>
          </a:p>
        </p:txBody>
      </p:sp>
      <p:sp>
        <p:nvSpPr>
          <p:cNvPr id="4" name="Rectangle 3">
            <a:extLst>
              <a:ext uri="{FF2B5EF4-FFF2-40B4-BE49-F238E27FC236}">
                <a16:creationId xmlns="" xmlns:a16="http://schemas.microsoft.com/office/drawing/2014/main" id="{F78938EE-3E88-4027-9163-CC4182B32705}"/>
              </a:ext>
            </a:extLst>
          </p:cNvPr>
          <p:cNvSpPr/>
          <p:nvPr/>
        </p:nvSpPr>
        <p:spPr>
          <a:xfrm>
            <a:off x="392061" y="2709049"/>
            <a:ext cx="6096000" cy="3662541"/>
          </a:xfrm>
          <a:prstGeom prst="rect">
            <a:avLst/>
          </a:prstGeom>
        </p:spPr>
        <p:txBody>
          <a:bodyPr>
            <a:spAutoFit/>
            <a:scene3d>
              <a:camera prst="orthographicFront"/>
              <a:lightRig rig="threePt" dir="t"/>
            </a:scene3d>
            <a:sp3d extrusionH="57150">
              <a:bevelT h="25400" prst="softRound"/>
            </a:sp3d>
          </a:bodyPr>
          <a:lstStyle/>
          <a:p>
            <a:pPr fontAlgn="base"/>
            <a:r>
              <a:rPr lang="en-US" sz="3600" b="1" dirty="0">
                <a:ln w="0"/>
                <a:effectLst>
                  <a:glow rad="127000">
                    <a:srgbClr val="E4FBF8"/>
                  </a:glow>
                  <a:outerShdw blurRad="38100" dist="19050" dir="2700000" algn="tl" rotWithShape="0">
                    <a:schemeClr val="dk1">
                      <a:alpha val="40000"/>
                    </a:schemeClr>
                  </a:outerShdw>
                </a:effectLst>
                <a:latin typeface="Comic Sans MS" panose="030F0702030302020204" pitchFamily="66" charset="0"/>
              </a:rPr>
              <a:t>Leviticus 25:9</a:t>
            </a:r>
          </a:p>
          <a:p>
            <a:pPr fontAlgn="base"/>
            <a:r>
              <a:rPr lang="en-US" sz="2800" b="1" dirty="0">
                <a:ln w="0"/>
                <a:effectLst>
                  <a:glow rad="127000">
                    <a:srgbClr val="E4FBF8"/>
                  </a:glow>
                  <a:outerShdw blurRad="38100" dist="19050" dir="2700000" algn="tl" rotWithShape="0">
                    <a:schemeClr val="dk1">
                      <a:alpha val="40000"/>
                    </a:schemeClr>
                  </a:outerShdw>
                </a:effectLst>
                <a:latin typeface="Comic Sans MS" panose="030F0702030302020204" pitchFamily="66" charset="0"/>
              </a:rPr>
              <a:t>Then shalt thou cause the shofar to sound an alarm </a:t>
            </a:r>
            <a:br>
              <a:rPr lang="en-US" sz="2800" b="1" dirty="0">
                <a:ln w="0"/>
                <a:effectLst>
                  <a:glow rad="127000">
                    <a:srgbClr val="E4FBF8"/>
                  </a:glow>
                  <a:outerShdw blurRad="38100" dist="19050" dir="2700000" algn="tl" rotWithShape="0">
                    <a:schemeClr val="dk1">
                      <a:alpha val="40000"/>
                    </a:schemeClr>
                  </a:outerShdw>
                </a:effectLst>
                <a:latin typeface="Comic Sans MS" panose="030F0702030302020204" pitchFamily="66" charset="0"/>
              </a:rPr>
            </a:br>
            <a:r>
              <a:rPr lang="en-US" sz="2800" b="1" dirty="0">
                <a:ln w="0"/>
                <a:effectLst>
                  <a:glow rad="127000">
                    <a:srgbClr val="E4FBF8"/>
                  </a:glow>
                  <a:outerShdw blurRad="38100" dist="19050" dir="2700000" algn="tl" rotWithShape="0">
                    <a:schemeClr val="dk1">
                      <a:alpha val="40000"/>
                    </a:schemeClr>
                  </a:outerShdw>
                </a:effectLst>
                <a:latin typeface="Comic Sans MS" panose="030F0702030302020204" pitchFamily="66" charset="0"/>
              </a:rPr>
              <a:t>on the tenth day of the seventh month; in the day of the reconciliations shall ye cause the shofar to sound throughout all your land.</a:t>
            </a:r>
          </a:p>
        </p:txBody>
      </p:sp>
    </p:spTree>
    <p:extLst>
      <p:ext uri="{BB962C8B-B14F-4D97-AF65-F5344CB8AC3E}">
        <p14:creationId xmlns:p14="http://schemas.microsoft.com/office/powerpoint/2010/main" val="27337021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25000">
              <a:schemeClr val="accent1">
                <a:lumMod val="5000"/>
                <a:lumOff val="95000"/>
              </a:schemeClr>
            </a:gs>
            <a:gs pos="46000">
              <a:srgbClr val="CCECFF"/>
            </a:gs>
            <a:gs pos="73000">
              <a:srgbClr val="D7BE9D"/>
            </a:gs>
            <a:gs pos="96000">
              <a:srgbClr val="EADDCC"/>
            </a:gs>
          </a:gsLst>
          <a:lin ang="5400000" scaled="1"/>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ACF270CB-E08F-4780-9E2D-9A103B77475D}"/>
              </a:ext>
            </a:extLst>
          </p:cNvPr>
          <p:cNvSpPr txBox="1"/>
          <p:nvPr/>
        </p:nvSpPr>
        <p:spPr>
          <a:xfrm>
            <a:off x="2120148" y="1886431"/>
            <a:ext cx="10143661" cy="4093428"/>
          </a:xfrm>
          <a:prstGeom prst="rect">
            <a:avLst/>
          </a:prstGeom>
          <a:noFill/>
        </p:spPr>
        <p:txBody>
          <a:bodyPr wrap="square" rtlCol="0">
            <a:spAutoFit/>
            <a:scene3d>
              <a:camera prst="orthographicFront"/>
              <a:lightRig rig="threePt" dir="t"/>
            </a:scene3d>
            <a:sp3d extrusionH="57150">
              <a:bevelT w="38100" h="38100" prst="angle"/>
            </a:sp3d>
          </a:bodyPr>
          <a:lstStyle/>
          <a:p>
            <a:r>
              <a:rPr lang="en-US" sz="44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Psalms 150</a:t>
            </a:r>
            <a:endParaRPr lang="en-US" sz="166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a:p>
            <a:pPr algn="ctr"/>
            <a:r>
              <a:rPr lang="en-US" sz="8000" baseline="30000" dirty="0">
                <a:ln w="0"/>
                <a:solidFill>
                  <a:schemeClr val="accent1"/>
                </a:solidFill>
                <a:effectLst>
                  <a:outerShdw blurRad="38100" dist="25400" dir="5400000" algn="ctr" rotWithShape="0">
                    <a:srgbClr val="6E747A">
                      <a:alpha val="43000"/>
                    </a:srgbClr>
                  </a:outerShdw>
                </a:effectLst>
                <a:latin typeface="Aharoni" panose="02010803020104030203" pitchFamily="2" charset="-79"/>
                <a:cs typeface="Aharoni" panose="02010803020104030203" pitchFamily="2" charset="-79"/>
              </a:rPr>
              <a:t> </a:t>
            </a:r>
            <a:r>
              <a:rPr lang="en-US" sz="8000" dirty="0">
                <a:ln w="0"/>
                <a:solidFill>
                  <a:schemeClr val="accent1"/>
                </a:solidFill>
                <a:effectLst>
                  <a:outerShdw blurRad="38100" dist="25400" dir="5400000" algn="ctr" rotWithShape="0">
                    <a:srgbClr val="6E747A">
                      <a:alpha val="43000"/>
                    </a:srgbClr>
                  </a:outerShdw>
                </a:effectLst>
                <a:latin typeface="Comic Sans MS" panose="030F0702030302020204" pitchFamily="66" charset="0"/>
              </a:rPr>
              <a:t>Praise Yahuah</a:t>
            </a:r>
          </a:p>
          <a:p>
            <a:pPr algn="ctr"/>
            <a:r>
              <a:rPr lang="en-US" sz="4000" dirty="0">
                <a:ln w="0"/>
                <a:solidFill>
                  <a:schemeClr val="accent1"/>
                </a:solidFill>
                <a:effectLst>
                  <a:outerShdw blurRad="38100" dist="25400" dir="5400000" algn="ctr" rotWithShape="0">
                    <a:srgbClr val="6E747A">
                      <a:alpha val="43000"/>
                    </a:srgbClr>
                  </a:outerShdw>
                </a:effectLst>
              </a:rPr>
              <a:t> </a:t>
            </a:r>
            <a:r>
              <a:rPr lang="en-US" sz="4800" dirty="0">
                <a:ln w="0"/>
                <a:solidFill>
                  <a:schemeClr val="accent1"/>
                </a:solidFill>
                <a:effectLst>
                  <a:outerShdw blurRad="38100" dist="25400" dir="5400000" algn="ctr" rotWithShape="0">
                    <a:srgbClr val="6E747A">
                      <a:alpha val="43000"/>
                    </a:srgbClr>
                  </a:outerShdw>
                </a:effectLst>
                <a:latin typeface="Comic Sans MS" panose="030F0702030302020204" pitchFamily="66" charset="0"/>
              </a:rPr>
              <a:t>Praise Him with the </a:t>
            </a:r>
            <a:br>
              <a:rPr lang="en-US" sz="4800" dirty="0">
                <a:ln w="0"/>
                <a:solidFill>
                  <a:schemeClr val="accent1"/>
                </a:solidFill>
                <a:effectLst>
                  <a:outerShdw blurRad="38100" dist="25400" dir="5400000" algn="ctr" rotWithShape="0">
                    <a:srgbClr val="6E747A">
                      <a:alpha val="43000"/>
                    </a:srgbClr>
                  </a:outerShdw>
                </a:effectLst>
                <a:latin typeface="Comic Sans MS" panose="030F0702030302020204" pitchFamily="66" charset="0"/>
              </a:rPr>
            </a:br>
            <a:r>
              <a:rPr lang="en-US" sz="4800" dirty="0">
                <a:ln w="0"/>
                <a:solidFill>
                  <a:schemeClr val="accent1"/>
                </a:solidFill>
                <a:effectLst>
                  <a:outerShdw blurRad="38100" dist="25400" dir="5400000" algn="ctr" rotWithShape="0">
                    <a:srgbClr val="6E747A">
                      <a:alpha val="43000"/>
                    </a:srgbClr>
                  </a:outerShdw>
                </a:effectLst>
                <a:latin typeface="Comic Sans MS" panose="030F0702030302020204" pitchFamily="66" charset="0"/>
              </a:rPr>
              <a:t>sounding of the trumpet,</a:t>
            </a:r>
            <a:r>
              <a:rPr lang="en-US" sz="4000" dirty="0">
                <a:ln w="0"/>
                <a:solidFill>
                  <a:schemeClr val="accent1"/>
                </a:solidFill>
                <a:effectLst>
                  <a:outerShdw blurRad="38100" dist="25400" dir="5400000" algn="ctr" rotWithShape="0">
                    <a:srgbClr val="6E747A">
                      <a:alpha val="43000"/>
                    </a:srgbClr>
                  </a:outerShdw>
                </a:effectLst>
              </a:rPr>
              <a:t/>
            </a:r>
            <a:br>
              <a:rPr lang="en-US" sz="4000" dirty="0">
                <a:ln w="0"/>
                <a:solidFill>
                  <a:schemeClr val="accent1"/>
                </a:solidFill>
                <a:effectLst>
                  <a:outerShdw blurRad="38100" dist="25400" dir="5400000" algn="ctr" rotWithShape="0">
                    <a:srgbClr val="6E747A">
                      <a:alpha val="43000"/>
                    </a:srgbClr>
                  </a:outerShdw>
                </a:effectLst>
              </a:rPr>
            </a:br>
            <a:r>
              <a:rPr lang="en-US" sz="4000" dirty="0">
                <a:ln w="0"/>
                <a:solidFill>
                  <a:schemeClr val="accent1"/>
                </a:solidFill>
                <a:effectLst>
                  <a:outerShdw blurRad="38100" dist="25400" dir="5400000" algn="ctr" rotWithShape="0">
                    <a:srgbClr val="6E747A">
                      <a:alpha val="43000"/>
                    </a:srgbClr>
                  </a:outerShdw>
                </a:effectLst>
              </a:rPr>
              <a:t>    </a:t>
            </a:r>
            <a:endParaRPr lang="en-US" sz="4000" i="1" dirty="0">
              <a:ln w="0"/>
              <a:solidFill>
                <a:schemeClr val="accent1"/>
              </a:solidFill>
              <a:effectLst>
                <a:outerShdw blurRad="38100" dist="25400" dir="5400000" algn="ctr" rotWithShape="0">
                  <a:srgbClr val="6E747A">
                    <a:alpha val="43000"/>
                  </a:srgbClr>
                </a:outerShdw>
              </a:effectLst>
            </a:endParaRPr>
          </a:p>
        </p:txBody>
      </p:sp>
      <p:sp>
        <p:nvSpPr>
          <p:cNvPr id="3" name="Slide Number Placeholder 2"/>
          <p:cNvSpPr>
            <a:spLocks noGrp="1"/>
          </p:cNvSpPr>
          <p:nvPr>
            <p:ph type="sldNum" sz="quarter" idx="12"/>
          </p:nvPr>
        </p:nvSpPr>
        <p:spPr>
          <a:xfrm>
            <a:off x="9287005" y="6368876"/>
            <a:ext cx="2743200" cy="365125"/>
          </a:xfrm>
        </p:spPr>
        <p:txBody>
          <a:bodyPr/>
          <a:lstStyle/>
          <a:p>
            <a:fld id="{BF62E9A0-3E08-4AC5-9850-D72F782A6339}" type="slidenum">
              <a:rPr lang="en-US" smtClean="0"/>
              <a:t>21</a:t>
            </a:fld>
            <a:endParaRPr lang="en-US" dirty="0"/>
          </a:p>
        </p:txBody>
      </p:sp>
      <p:sp>
        <p:nvSpPr>
          <p:cNvPr id="5" name="Rectangle 4">
            <a:extLst>
              <a:ext uri="{FF2B5EF4-FFF2-40B4-BE49-F238E27FC236}">
                <a16:creationId xmlns="" xmlns:a16="http://schemas.microsoft.com/office/drawing/2014/main" id="{F62542B7-0FFB-4630-90C4-3A4F70ED5608}"/>
              </a:ext>
            </a:extLst>
          </p:cNvPr>
          <p:cNvSpPr/>
          <p:nvPr/>
        </p:nvSpPr>
        <p:spPr>
          <a:xfrm>
            <a:off x="2926272" y="5634524"/>
            <a:ext cx="8916415" cy="646331"/>
          </a:xfrm>
          <a:prstGeom prst="rect">
            <a:avLst/>
          </a:prstGeom>
        </p:spPr>
        <p:txBody>
          <a:bodyPr wrap="none">
            <a:spAutoFit/>
            <a:scene3d>
              <a:camera prst="orthographicFront"/>
              <a:lightRig rig="threePt" dir="t"/>
            </a:scene3d>
            <a:sp3d extrusionH="57150">
              <a:bevelT w="38100" h="38100" prst="angle"/>
            </a:sp3d>
          </a:bodyPr>
          <a:lstStyle/>
          <a:p>
            <a:pPr algn="ctr"/>
            <a:r>
              <a:rPr lang="en-US" sz="1400" i="1" baseline="30000" dirty="0">
                <a:ln w="0"/>
                <a:solidFill>
                  <a:schemeClr val="accent1"/>
                </a:solidFill>
                <a:effectLst>
                  <a:outerShdw blurRad="38100" dist="25400" dir="5400000" algn="ctr" rotWithShape="0">
                    <a:srgbClr val="6E747A">
                      <a:alpha val="43000"/>
                    </a:srgbClr>
                  </a:outerShdw>
                </a:effectLst>
              </a:rPr>
              <a:t> </a:t>
            </a:r>
            <a:r>
              <a:rPr lang="en-US" sz="3600" dirty="0">
                <a:ln w="0"/>
                <a:solidFill>
                  <a:schemeClr val="bg1"/>
                </a:solidFill>
                <a:effectLst>
                  <a:glow rad="127000">
                    <a:schemeClr val="accent1">
                      <a:lumMod val="75000"/>
                    </a:schemeClr>
                  </a:glow>
                  <a:outerShdw blurRad="38100" dist="25400" dir="5400000" algn="ctr" rotWithShape="0">
                    <a:srgbClr val="6E747A">
                      <a:alpha val="43000"/>
                    </a:srgbClr>
                  </a:outerShdw>
                </a:effectLst>
              </a:rPr>
              <a:t>Let</a:t>
            </a:r>
            <a:r>
              <a:rPr lang="en-US" sz="3600" i="1" dirty="0">
                <a:ln w="0"/>
                <a:solidFill>
                  <a:schemeClr val="bg1"/>
                </a:solidFill>
                <a:effectLst>
                  <a:glow rad="127000">
                    <a:schemeClr val="accent1">
                      <a:lumMod val="75000"/>
                    </a:schemeClr>
                  </a:glow>
                  <a:outerShdw blurRad="38100" dist="25400" dir="5400000" algn="ctr" rotWithShape="0">
                    <a:srgbClr val="6E747A">
                      <a:alpha val="43000"/>
                    </a:srgbClr>
                  </a:outerShdw>
                </a:effectLst>
              </a:rPr>
              <a:t> </a:t>
            </a:r>
            <a:r>
              <a:rPr lang="en-US" sz="3600" dirty="0">
                <a:ln w="0"/>
                <a:solidFill>
                  <a:schemeClr val="bg1"/>
                </a:solidFill>
                <a:effectLst>
                  <a:glow rad="127000">
                    <a:schemeClr val="accent1">
                      <a:lumMod val="75000"/>
                    </a:schemeClr>
                  </a:glow>
                  <a:outerShdw blurRad="38100" dist="25400" dir="5400000" algn="ctr" rotWithShape="0">
                    <a:srgbClr val="6E747A">
                      <a:alpha val="43000"/>
                    </a:srgbClr>
                  </a:outerShdw>
                </a:effectLst>
              </a:rPr>
              <a:t>everything that has breath praise Yahuah. </a:t>
            </a:r>
          </a:p>
        </p:txBody>
      </p:sp>
      <p:sp>
        <p:nvSpPr>
          <p:cNvPr id="6" name="Rectangle 5">
            <a:extLst>
              <a:ext uri="{FF2B5EF4-FFF2-40B4-BE49-F238E27FC236}">
                <a16:creationId xmlns="" xmlns:a16="http://schemas.microsoft.com/office/drawing/2014/main" id="{2D73970F-CE0E-4B13-98B1-44E5ADEE0AA5}"/>
              </a:ext>
            </a:extLst>
          </p:cNvPr>
          <p:cNvSpPr/>
          <p:nvPr/>
        </p:nvSpPr>
        <p:spPr>
          <a:xfrm>
            <a:off x="563880" y="163175"/>
            <a:ext cx="11079480" cy="1446550"/>
          </a:xfrm>
          <a:prstGeom prst="rect">
            <a:avLst/>
          </a:prstGeom>
        </p:spPr>
        <p:txBody>
          <a:bodyPr wrap="square">
            <a:spAutoFit/>
            <a:scene3d>
              <a:camera prst="orthographicFront"/>
              <a:lightRig rig="threePt" dir="t"/>
            </a:scene3d>
            <a:sp3d extrusionH="57150">
              <a:bevelT w="38100" h="38100" prst="angle"/>
            </a:sp3d>
          </a:bodyPr>
          <a:lstStyle/>
          <a:p>
            <a:pPr algn="ctr"/>
            <a:r>
              <a:rPr lang="en-US" sz="4400" b="1" dirty="0">
                <a:solidFill>
                  <a:srgbClr val="0070C0"/>
                </a:solidFill>
                <a:latin typeface="Comic Sans MS" panose="030F0702030302020204" pitchFamily="66" charset="0"/>
              </a:rPr>
              <a:t>Praise and Worship Begins With </a:t>
            </a:r>
            <a:br>
              <a:rPr lang="en-US" sz="4400" b="1" dirty="0">
                <a:solidFill>
                  <a:srgbClr val="0070C0"/>
                </a:solidFill>
                <a:latin typeface="Comic Sans MS" panose="030F0702030302020204" pitchFamily="66" charset="0"/>
              </a:rPr>
            </a:br>
            <a:r>
              <a:rPr lang="en-US" sz="4400" b="1" dirty="0">
                <a:solidFill>
                  <a:srgbClr val="0070C0"/>
                </a:solidFill>
                <a:latin typeface="Comic Sans MS" panose="030F0702030302020204" pitchFamily="66" charset="0"/>
              </a:rPr>
              <a:t>the Sounding of The Shofar</a:t>
            </a:r>
          </a:p>
        </p:txBody>
      </p:sp>
      <p:pic>
        <p:nvPicPr>
          <p:cNvPr id="7" name="Picture 2" descr="C:\Users\Rae\Desktop\Mario's CCC Announcement for 24 May 19 in PPT\CCC Announcement PPT lg format\shofar\shofar blowing circle png.png"/>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259352" y="3324092"/>
            <a:ext cx="3058011" cy="2666283"/>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88838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grpId="0" nodeType="afterEffect">
                                  <p:stCondLst>
                                    <p:cond delay="200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FE9379A4-52F2-487B-BEDF-4C24758977EB}"/>
              </a:ext>
            </a:extLst>
          </p:cNvPr>
          <p:cNvSpPr>
            <a:spLocks noGrp="1"/>
          </p:cNvSpPr>
          <p:nvPr>
            <p:ph type="sldNum" sz="quarter" idx="12"/>
          </p:nvPr>
        </p:nvSpPr>
        <p:spPr>
          <a:xfrm>
            <a:off x="9342120" y="6447155"/>
            <a:ext cx="2743200" cy="365125"/>
          </a:xfrm>
        </p:spPr>
        <p:txBody>
          <a:bodyPr/>
          <a:lstStyle/>
          <a:p>
            <a:fld id="{BF62E9A0-3E08-4AC5-9850-D72F782A6339}" type="slidenum">
              <a:rPr lang="en-US" smtClean="0">
                <a:solidFill>
                  <a:schemeClr val="bg1"/>
                </a:solidFill>
              </a:rPr>
              <a:t>22</a:t>
            </a:fld>
            <a:endParaRPr lang="en-US" dirty="0">
              <a:solidFill>
                <a:schemeClr val="bg1"/>
              </a:solidFill>
            </a:endParaRPr>
          </a:p>
        </p:txBody>
      </p:sp>
    </p:spTree>
    <p:extLst>
      <p:ext uri="{BB962C8B-B14F-4D97-AF65-F5344CB8AC3E}">
        <p14:creationId xmlns:p14="http://schemas.microsoft.com/office/powerpoint/2010/main" val="38277109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37000">
              <a:schemeClr val="accent3">
                <a:lumMod val="20000"/>
                <a:lumOff val="80000"/>
              </a:schemeClr>
            </a:gs>
            <a:gs pos="47000">
              <a:srgbClr val="DFE6F9"/>
            </a:gs>
            <a:gs pos="78000">
              <a:srgbClr val="EADDCC"/>
            </a:gs>
            <a:gs pos="12000">
              <a:srgbClr val="FFFFCC"/>
            </a:gs>
          </a:gsLst>
          <a:lin ang="5400000" scaled="1"/>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9F81F5FB-171F-4C36-9C25-B727D3129666}"/>
              </a:ext>
            </a:extLst>
          </p:cNvPr>
          <p:cNvSpPr/>
          <p:nvPr/>
        </p:nvSpPr>
        <p:spPr>
          <a:xfrm>
            <a:off x="5617403" y="579150"/>
            <a:ext cx="5726247" cy="5509200"/>
          </a:xfrm>
          <a:prstGeom prst="rect">
            <a:avLst/>
          </a:prstGeom>
        </p:spPr>
        <p:txBody>
          <a:bodyPr wrap="none">
            <a:spAutoFit/>
            <a:scene3d>
              <a:camera prst="orthographicFront"/>
              <a:lightRig rig="threePt" dir="t"/>
            </a:scene3d>
            <a:sp3d extrusionH="57150">
              <a:bevelT h="25400" prst="softRound"/>
            </a:sp3d>
          </a:bodyPr>
          <a:lstStyle/>
          <a:p>
            <a:pPr algn="ctr"/>
            <a:r>
              <a:rPr lang="en-US" sz="8800" b="1" dirty="0">
                <a:solidFill>
                  <a:srgbClr val="0070C0"/>
                </a:solidFill>
                <a:latin typeface="Comic Sans MS" panose="030F0702030302020204" pitchFamily="66" charset="0"/>
              </a:rPr>
              <a:t>The </a:t>
            </a:r>
            <a:br>
              <a:rPr lang="en-US" sz="8800" b="1" dirty="0">
                <a:solidFill>
                  <a:srgbClr val="0070C0"/>
                </a:solidFill>
                <a:latin typeface="Comic Sans MS" panose="030F0702030302020204" pitchFamily="66" charset="0"/>
              </a:rPr>
            </a:br>
            <a:r>
              <a:rPr lang="en-US" sz="8800" b="1" dirty="0">
                <a:solidFill>
                  <a:srgbClr val="0070C0"/>
                </a:solidFill>
                <a:latin typeface="Comic Sans MS" panose="030F0702030302020204" pitchFamily="66" charset="0"/>
              </a:rPr>
              <a:t> Shofar </a:t>
            </a:r>
            <a:br>
              <a:rPr lang="en-US" sz="8800" b="1" dirty="0">
                <a:solidFill>
                  <a:srgbClr val="0070C0"/>
                </a:solidFill>
                <a:latin typeface="Comic Sans MS" panose="030F0702030302020204" pitchFamily="66" charset="0"/>
              </a:rPr>
            </a:br>
            <a:r>
              <a:rPr lang="en-US" sz="8800" b="1" dirty="0">
                <a:solidFill>
                  <a:srgbClr val="0070C0"/>
                </a:solidFill>
                <a:latin typeface="Comic Sans MS" panose="030F0702030302020204" pitchFamily="66" charset="0"/>
              </a:rPr>
              <a:t>Announces</a:t>
            </a:r>
          </a:p>
          <a:p>
            <a:pPr algn="ctr"/>
            <a:r>
              <a:rPr lang="en-US" sz="8800" b="1" dirty="0">
                <a:solidFill>
                  <a:srgbClr val="0070C0"/>
                </a:solidFill>
                <a:latin typeface="Comic Sans MS" panose="030F0702030302020204" pitchFamily="66" charset="0"/>
              </a:rPr>
              <a:t> Victory</a:t>
            </a:r>
          </a:p>
        </p:txBody>
      </p:sp>
      <p:sp>
        <p:nvSpPr>
          <p:cNvPr id="16" name="TextBox 15">
            <a:extLst>
              <a:ext uri="{FF2B5EF4-FFF2-40B4-BE49-F238E27FC236}">
                <a16:creationId xmlns="" xmlns:a16="http://schemas.microsoft.com/office/drawing/2014/main" id="{9B195B06-ACF6-4957-8415-8E50B7793AD2}"/>
              </a:ext>
            </a:extLst>
          </p:cNvPr>
          <p:cNvSpPr txBox="1"/>
          <p:nvPr/>
        </p:nvSpPr>
        <p:spPr>
          <a:xfrm>
            <a:off x="1234440" y="8138160"/>
            <a:ext cx="184731" cy="369332"/>
          </a:xfrm>
          <a:prstGeom prst="rect">
            <a:avLst/>
          </a:prstGeom>
          <a:noFill/>
        </p:spPr>
        <p:txBody>
          <a:bodyPr wrap="none" rtlCol="0">
            <a:spAutoFit/>
          </a:bodyPr>
          <a:lstStyle/>
          <a:p>
            <a:endParaRPr lang="en-US" dirty="0"/>
          </a:p>
        </p:txBody>
      </p:sp>
      <p:sp>
        <p:nvSpPr>
          <p:cNvPr id="3" name="Slide Number Placeholder 2"/>
          <p:cNvSpPr>
            <a:spLocks noGrp="1"/>
          </p:cNvSpPr>
          <p:nvPr>
            <p:ph type="sldNum" sz="quarter" idx="12"/>
          </p:nvPr>
        </p:nvSpPr>
        <p:spPr>
          <a:xfrm>
            <a:off x="9448800" y="6398881"/>
            <a:ext cx="2743200" cy="365125"/>
          </a:xfrm>
        </p:spPr>
        <p:txBody>
          <a:bodyPr/>
          <a:lstStyle/>
          <a:p>
            <a:fld id="{BF62E9A0-3E08-4AC5-9850-D72F782A6339}" type="slidenum">
              <a:rPr lang="en-US" smtClean="0"/>
              <a:t>23</a:t>
            </a:fld>
            <a:endParaRPr lang="en-US" dirty="0"/>
          </a:p>
        </p:txBody>
      </p:sp>
      <p:pic>
        <p:nvPicPr>
          <p:cNvPr id="5" name="Picture 2" descr="C:\Users\Rae\Desktop\Mario's CCC Announcement for 24 May 19 in PPT\CCC Announcement PPT lg format\shofar\shofar blowing circle png.png"/>
          <p:cNvPicPr>
            <a:picLocks noChangeAspect="1" noChangeArrowheads="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92909" y="1066668"/>
            <a:ext cx="5450691" cy="4752463"/>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11157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15EC0C67-8590-4BAC-9E32-C2BF1648FDF7}"/>
              </a:ext>
            </a:extLst>
          </p:cNvPr>
          <p:cNvSpPr>
            <a:spLocks noGrp="1"/>
          </p:cNvSpPr>
          <p:nvPr>
            <p:ph type="sldNum" sz="quarter" idx="12"/>
          </p:nvPr>
        </p:nvSpPr>
        <p:spPr>
          <a:xfrm>
            <a:off x="9322981" y="6344543"/>
            <a:ext cx="2743200" cy="365125"/>
          </a:xfrm>
        </p:spPr>
        <p:txBody>
          <a:bodyPr/>
          <a:lstStyle/>
          <a:p>
            <a:fld id="{BF62E9A0-3E08-4AC5-9850-D72F782A6339}" type="slidenum">
              <a:rPr lang="en-US" smtClean="0"/>
              <a:t>24</a:t>
            </a:fld>
            <a:endParaRPr lang="en-US" dirty="0"/>
          </a:p>
        </p:txBody>
      </p:sp>
      <p:sp>
        <p:nvSpPr>
          <p:cNvPr id="5" name="Rectangle 4">
            <a:extLst>
              <a:ext uri="{FF2B5EF4-FFF2-40B4-BE49-F238E27FC236}">
                <a16:creationId xmlns="" xmlns:a16="http://schemas.microsoft.com/office/drawing/2014/main" id="{61EAFD13-466A-4FC9-B8A1-1FCCF0DE43F9}"/>
              </a:ext>
            </a:extLst>
          </p:cNvPr>
          <p:cNvSpPr/>
          <p:nvPr/>
        </p:nvSpPr>
        <p:spPr>
          <a:xfrm>
            <a:off x="282018" y="737016"/>
            <a:ext cx="4061381" cy="5386090"/>
          </a:xfrm>
          <a:prstGeom prst="rect">
            <a:avLst/>
          </a:prstGeom>
        </p:spPr>
        <p:txBody>
          <a:bodyPr wrap="square">
            <a:spAutoFit/>
            <a:scene3d>
              <a:camera prst="orthographicFront"/>
              <a:lightRig rig="threePt" dir="t"/>
            </a:scene3d>
            <a:sp3d extrusionH="57150">
              <a:bevelT h="25400" prst="softRound"/>
            </a:sp3d>
          </a:bodyPr>
          <a:lstStyle/>
          <a:p>
            <a:pPr algn="ctr"/>
            <a:r>
              <a:rPr lang="en-US" sz="3600" dirty="0">
                <a:ln w="18415" cmpd="sng">
                  <a:solidFill>
                    <a:srgbClr val="FFFFFF"/>
                  </a:solidFill>
                  <a:prstDash val="solid"/>
                </a:ln>
                <a:solidFill>
                  <a:srgbClr val="FFFFCC"/>
                </a:solidFill>
                <a:effectLst>
                  <a:outerShdw blurRad="63500" dir="3600000" algn="tl" rotWithShape="0">
                    <a:srgbClr val="000000">
                      <a:alpha val="70000"/>
                    </a:srgbClr>
                  </a:outerShdw>
                </a:effectLst>
                <a:latin typeface="Comic Sans MS" panose="030F0702030302020204" pitchFamily="66" charset="0"/>
              </a:rPr>
              <a:t>1 Samuel 13:3</a:t>
            </a:r>
          </a:p>
          <a:p>
            <a:pPr algn="ctr"/>
            <a:r>
              <a:rPr lang="en-US" sz="2800" b="1" dirty="0">
                <a:ln w="1905"/>
                <a:solidFill>
                  <a:schemeClr val="accent1"/>
                </a:solidFill>
                <a:effectLst>
                  <a:innerShdw blurRad="69850" dist="43180" dir="5400000">
                    <a:srgbClr val="000000">
                      <a:alpha val="65000"/>
                    </a:srgbClr>
                  </a:innerShdw>
                </a:effectLst>
                <a:latin typeface="Comic Sans MS" panose="030F0702030302020204" pitchFamily="66" charset="0"/>
              </a:rPr>
              <a:t>And Jonathan attacked the garrison of the Philistines that </a:t>
            </a:r>
            <a:r>
              <a:rPr lang="en-US" sz="2800" b="1" i="1" dirty="0">
                <a:ln w="1905"/>
                <a:solidFill>
                  <a:schemeClr val="accent1"/>
                </a:solidFill>
                <a:effectLst>
                  <a:innerShdw blurRad="69850" dist="43180" dir="5400000">
                    <a:srgbClr val="000000">
                      <a:alpha val="65000"/>
                    </a:srgbClr>
                  </a:innerShdw>
                </a:effectLst>
                <a:latin typeface="Comic Sans MS" panose="030F0702030302020204" pitchFamily="66" charset="0"/>
              </a:rPr>
              <a:t>was</a:t>
            </a:r>
            <a:r>
              <a:rPr lang="en-US" sz="2800" b="1" dirty="0">
                <a:ln w="1905"/>
                <a:solidFill>
                  <a:schemeClr val="accent1"/>
                </a:solidFill>
                <a:effectLst>
                  <a:innerShdw blurRad="69850" dist="43180" dir="5400000">
                    <a:srgbClr val="000000">
                      <a:alpha val="65000"/>
                    </a:srgbClr>
                  </a:innerShdw>
                </a:effectLst>
                <a:latin typeface="Comic Sans MS" panose="030F0702030302020204" pitchFamily="66" charset="0"/>
              </a:rPr>
              <a:t> in </a:t>
            </a:r>
            <a:r>
              <a:rPr lang="en-US" sz="2800" b="1" dirty="0" err="1">
                <a:ln w="1905"/>
                <a:solidFill>
                  <a:schemeClr val="accent1"/>
                </a:solidFill>
                <a:effectLst>
                  <a:innerShdw blurRad="69850" dist="43180" dir="5400000">
                    <a:srgbClr val="000000">
                      <a:alpha val="65000"/>
                    </a:srgbClr>
                  </a:innerShdw>
                </a:effectLst>
                <a:latin typeface="Comic Sans MS" panose="030F0702030302020204" pitchFamily="66" charset="0"/>
              </a:rPr>
              <a:t>Geba</a:t>
            </a:r>
            <a:r>
              <a:rPr lang="en-US" sz="2800" b="1" dirty="0">
                <a:ln w="1905"/>
                <a:solidFill>
                  <a:schemeClr val="accent1"/>
                </a:solidFill>
                <a:effectLst>
                  <a:innerShdw blurRad="69850" dist="43180" dir="5400000">
                    <a:srgbClr val="000000">
                      <a:alpha val="65000"/>
                    </a:srgbClr>
                  </a:innerShdw>
                </a:effectLst>
                <a:latin typeface="Comic Sans MS" panose="030F0702030302020204" pitchFamily="66" charset="0"/>
              </a:rPr>
              <a:t>, </a:t>
            </a:r>
            <a:br>
              <a:rPr lang="en-US" sz="2800" b="1" dirty="0">
                <a:ln w="1905"/>
                <a:solidFill>
                  <a:schemeClr val="accent1"/>
                </a:solidFill>
                <a:effectLst>
                  <a:innerShdw blurRad="69850" dist="43180" dir="5400000">
                    <a:srgbClr val="000000">
                      <a:alpha val="65000"/>
                    </a:srgbClr>
                  </a:innerShdw>
                </a:effectLst>
                <a:latin typeface="Comic Sans MS" panose="030F0702030302020204" pitchFamily="66" charset="0"/>
              </a:rPr>
            </a:br>
            <a:r>
              <a:rPr lang="en-US" sz="2800" b="1" dirty="0">
                <a:ln w="1905"/>
                <a:solidFill>
                  <a:schemeClr val="accent1"/>
                </a:solidFill>
                <a:effectLst>
                  <a:innerShdw blurRad="69850" dist="43180" dir="5400000">
                    <a:srgbClr val="000000">
                      <a:alpha val="65000"/>
                    </a:srgbClr>
                  </a:innerShdw>
                </a:effectLst>
                <a:latin typeface="Comic Sans MS" panose="030F0702030302020204" pitchFamily="66" charset="0"/>
              </a:rPr>
              <a:t>and the Philistines heard </a:t>
            </a:r>
            <a:r>
              <a:rPr lang="en-US" sz="2800" b="1" i="1" dirty="0">
                <a:ln w="1905"/>
                <a:solidFill>
                  <a:schemeClr val="accent1"/>
                </a:solidFill>
                <a:effectLst>
                  <a:innerShdw blurRad="69850" dist="43180" dir="5400000">
                    <a:srgbClr val="000000">
                      <a:alpha val="65000"/>
                    </a:srgbClr>
                  </a:innerShdw>
                </a:effectLst>
                <a:latin typeface="Comic Sans MS" panose="030F0702030302020204" pitchFamily="66" charset="0"/>
              </a:rPr>
              <a:t>of it.</a:t>
            </a:r>
            <a:r>
              <a:rPr lang="en-US" sz="2800" b="1" dirty="0">
                <a:ln w="1905"/>
                <a:solidFill>
                  <a:schemeClr val="accent1"/>
                </a:solidFill>
                <a:effectLst>
                  <a:innerShdw blurRad="69850" dist="43180" dir="5400000">
                    <a:srgbClr val="000000">
                      <a:alpha val="65000"/>
                    </a:srgbClr>
                  </a:innerShdw>
                </a:effectLst>
                <a:latin typeface="Comic Sans MS" panose="030F0702030302020204" pitchFamily="66" charset="0"/>
              </a:rPr>
              <a:t> </a:t>
            </a:r>
            <a:br>
              <a:rPr lang="en-US" sz="2800" b="1" dirty="0">
                <a:ln w="1905"/>
                <a:solidFill>
                  <a:schemeClr val="accent1"/>
                </a:solidFill>
                <a:effectLst>
                  <a:innerShdw blurRad="69850" dist="43180" dir="5400000">
                    <a:srgbClr val="000000">
                      <a:alpha val="65000"/>
                    </a:srgbClr>
                  </a:innerShdw>
                </a:effectLst>
                <a:latin typeface="Comic Sans MS" panose="030F0702030302020204" pitchFamily="66" charset="0"/>
              </a:rPr>
            </a:br>
            <a:r>
              <a:rPr lang="en-US" sz="2800" b="1" dirty="0">
                <a:ln w="1905"/>
                <a:solidFill>
                  <a:schemeClr val="accent1"/>
                </a:solidFill>
                <a:effectLst>
                  <a:innerShdw blurRad="69850" dist="43180" dir="5400000">
                    <a:srgbClr val="000000">
                      <a:alpha val="65000"/>
                    </a:srgbClr>
                  </a:innerShdw>
                </a:effectLst>
                <a:latin typeface="Comic Sans MS" panose="030F0702030302020204" pitchFamily="66" charset="0"/>
              </a:rPr>
              <a:t>Then Saul blew the trumpet throughout all the land, saying, “Let the Hebrews hear!”</a:t>
            </a:r>
          </a:p>
        </p:txBody>
      </p:sp>
      <p:sp>
        <p:nvSpPr>
          <p:cNvPr id="6" name="TextBox 5">
            <a:extLst>
              <a:ext uri="{FF2B5EF4-FFF2-40B4-BE49-F238E27FC236}">
                <a16:creationId xmlns="" xmlns:a16="http://schemas.microsoft.com/office/drawing/2014/main" id="{035BAB18-72EE-4F2A-A9A2-3941FE70A987}"/>
              </a:ext>
            </a:extLst>
          </p:cNvPr>
          <p:cNvSpPr txBox="1"/>
          <p:nvPr/>
        </p:nvSpPr>
        <p:spPr>
          <a:xfrm>
            <a:off x="4419600" y="4282440"/>
            <a:ext cx="7772400" cy="2062103"/>
          </a:xfrm>
          <a:prstGeom prst="rect">
            <a:avLst/>
          </a:prstGeom>
          <a:noFill/>
        </p:spPr>
        <p:txBody>
          <a:bodyPr wrap="square" rtlCol="0">
            <a:spAutoFit/>
            <a:scene3d>
              <a:camera prst="orthographicFront"/>
              <a:lightRig rig="threePt" dir="t"/>
            </a:scene3d>
            <a:sp3d extrusionH="57150">
              <a:bevelT h="25400" prst="softRound"/>
            </a:sp3d>
          </a:bodyPr>
          <a:lstStyle/>
          <a:p>
            <a:r>
              <a:rPr lang="en-US" sz="3200" b="1" dirty="0">
                <a:ln w="1905">
                  <a:solidFill>
                    <a:schemeClr val="accent1">
                      <a:lumMod val="50000"/>
                    </a:schemeClr>
                  </a:solidFill>
                </a:ln>
                <a:solidFill>
                  <a:srgbClr val="FFFF00"/>
                </a:solidFill>
                <a:effectLst>
                  <a:innerShdw blurRad="69850" dist="43180" dir="5400000">
                    <a:srgbClr val="000000">
                      <a:alpha val="65000"/>
                    </a:srgbClr>
                  </a:innerShdw>
                </a:effectLst>
                <a:latin typeface="Comic Sans MS" panose="030F0702030302020204" pitchFamily="66" charset="0"/>
              </a:rPr>
              <a:t>2 Samuel 18:16  </a:t>
            </a:r>
            <a:r>
              <a:rPr lang="en-US" sz="3200" b="1" dirty="0">
                <a:ln w="1905">
                  <a:solidFill>
                    <a:schemeClr val="accent1">
                      <a:lumMod val="50000"/>
                    </a:schemeClr>
                  </a:solidFill>
                </a:ln>
                <a:solidFill>
                  <a:srgbClr val="FFFFCC"/>
                </a:solidFill>
                <a:effectLst>
                  <a:innerShdw blurRad="69850" dist="43180" dir="5400000">
                    <a:srgbClr val="000000">
                      <a:alpha val="65000"/>
                    </a:srgbClr>
                  </a:innerShdw>
                </a:effectLst>
                <a:latin typeface="Comic Sans MS" panose="030F0702030302020204" pitchFamily="66" charset="0"/>
              </a:rPr>
              <a:t>And Joab blew </a:t>
            </a:r>
            <a:br>
              <a:rPr lang="en-US" sz="3200" b="1" dirty="0">
                <a:ln w="1905">
                  <a:solidFill>
                    <a:schemeClr val="accent1">
                      <a:lumMod val="50000"/>
                    </a:schemeClr>
                  </a:solidFill>
                </a:ln>
                <a:solidFill>
                  <a:srgbClr val="FFFFCC"/>
                </a:solidFill>
                <a:effectLst>
                  <a:innerShdw blurRad="69850" dist="43180" dir="5400000">
                    <a:srgbClr val="000000">
                      <a:alpha val="65000"/>
                    </a:srgbClr>
                  </a:innerShdw>
                </a:effectLst>
                <a:latin typeface="Comic Sans MS" panose="030F0702030302020204" pitchFamily="66" charset="0"/>
              </a:rPr>
            </a:br>
            <a:r>
              <a:rPr lang="en-US" sz="3200" b="1" dirty="0">
                <a:ln w="1905">
                  <a:solidFill>
                    <a:schemeClr val="accent1">
                      <a:lumMod val="50000"/>
                    </a:schemeClr>
                  </a:solidFill>
                </a:ln>
                <a:solidFill>
                  <a:srgbClr val="FFFFCC"/>
                </a:solidFill>
                <a:effectLst>
                  <a:innerShdw blurRad="69850" dist="43180" dir="5400000">
                    <a:srgbClr val="000000">
                      <a:alpha val="65000"/>
                    </a:srgbClr>
                  </a:innerShdw>
                </a:effectLst>
                <a:latin typeface="Comic Sans MS" panose="030F0702030302020204" pitchFamily="66" charset="0"/>
              </a:rPr>
              <a:t>the trumpet, and the people </a:t>
            </a:r>
            <a:br>
              <a:rPr lang="en-US" sz="3200" b="1" dirty="0">
                <a:ln w="1905">
                  <a:solidFill>
                    <a:schemeClr val="accent1">
                      <a:lumMod val="50000"/>
                    </a:schemeClr>
                  </a:solidFill>
                </a:ln>
                <a:solidFill>
                  <a:srgbClr val="FFFFCC"/>
                </a:solidFill>
                <a:effectLst>
                  <a:innerShdw blurRad="69850" dist="43180" dir="5400000">
                    <a:srgbClr val="000000">
                      <a:alpha val="65000"/>
                    </a:srgbClr>
                  </a:innerShdw>
                </a:effectLst>
                <a:latin typeface="Comic Sans MS" panose="030F0702030302020204" pitchFamily="66" charset="0"/>
              </a:rPr>
            </a:br>
            <a:r>
              <a:rPr lang="en-US" sz="3200" b="1" dirty="0">
                <a:ln w="1905">
                  <a:solidFill>
                    <a:schemeClr val="accent1">
                      <a:lumMod val="50000"/>
                    </a:schemeClr>
                  </a:solidFill>
                </a:ln>
                <a:solidFill>
                  <a:srgbClr val="FFFFCC"/>
                </a:solidFill>
                <a:effectLst>
                  <a:innerShdw blurRad="69850" dist="43180" dir="5400000">
                    <a:srgbClr val="000000">
                      <a:alpha val="65000"/>
                    </a:srgbClr>
                  </a:innerShdw>
                </a:effectLst>
                <a:latin typeface="Comic Sans MS" panose="030F0702030302020204" pitchFamily="66" charset="0"/>
              </a:rPr>
              <a:t>returned from pursuing after Israel: for Joab held back the people.</a:t>
            </a:r>
          </a:p>
        </p:txBody>
      </p:sp>
      <p:sp>
        <p:nvSpPr>
          <p:cNvPr id="7" name="Oval 6">
            <a:extLst>
              <a:ext uri="{FF2B5EF4-FFF2-40B4-BE49-F238E27FC236}">
                <a16:creationId xmlns="" xmlns:a16="http://schemas.microsoft.com/office/drawing/2014/main" id="{778FE689-3E67-47A6-829A-A015F05AF76A}"/>
              </a:ext>
            </a:extLst>
          </p:cNvPr>
          <p:cNvSpPr/>
          <p:nvPr/>
        </p:nvSpPr>
        <p:spPr>
          <a:xfrm>
            <a:off x="4800599" y="243956"/>
            <a:ext cx="2987448" cy="3877821"/>
          </a:xfrm>
          <a:prstGeom prst="ellipse">
            <a:avLst/>
          </a:prstGeom>
          <a:blipFill dpi="0" rotWithShape="1">
            <a:blip r:embed="rId2">
              <a:extLst>
                <a:ext uri="{28A0092B-C50C-407E-A947-70E740481C1C}">
                  <a14:useLocalDpi xmlns:a14="http://schemas.microsoft.com/office/drawing/2010/main" val="0"/>
                </a:ext>
              </a:extLst>
            </a:blip>
            <a:srcRect/>
            <a:stretch>
              <a:fillRect/>
            </a:stretch>
          </a:blip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477237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EADDCC"/>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 xmlns:a16="http://schemas.microsoft.com/office/drawing/2014/main" id="{61BEBF29-A614-48DB-A53A-FB3900E29499}"/>
              </a:ext>
            </a:extLst>
          </p:cNvPr>
          <p:cNvSpPr txBox="1"/>
          <p:nvPr/>
        </p:nvSpPr>
        <p:spPr>
          <a:xfrm>
            <a:off x="1" y="58125"/>
            <a:ext cx="12083142" cy="1200329"/>
          </a:xfrm>
          <a:prstGeom prst="rect">
            <a:avLst/>
          </a:prstGeom>
          <a:noFill/>
        </p:spPr>
        <p:txBody>
          <a:bodyPr wrap="square" rtlCol="0">
            <a:spAutoFit/>
          </a:bodyPr>
          <a:lstStyle/>
          <a:p>
            <a:pPr algn="ctr"/>
            <a:r>
              <a:rPr lang="en-US" sz="6600" b="1" dirty="0">
                <a:ln w="6600">
                  <a:solidFill>
                    <a:schemeClr val="accent2"/>
                  </a:solidFill>
                  <a:prstDash val="solid"/>
                </a:ln>
                <a:solidFill>
                  <a:srgbClr val="FFFFFF"/>
                </a:solidFill>
                <a:effectLst>
                  <a:outerShdw dist="38100" dir="2700000" algn="tl" rotWithShape="0">
                    <a:schemeClr val="accent2"/>
                  </a:outerShdw>
                </a:effectLst>
              </a:rPr>
              <a:t> </a:t>
            </a:r>
            <a:r>
              <a:rPr lang="en-US" sz="7200" b="1" dirty="0">
                <a:ln w="1905">
                  <a:solidFill>
                    <a:schemeClr val="accent1">
                      <a:lumMod val="75000"/>
                    </a:schemeClr>
                  </a:solidFill>
                </a:ln>
                <a:solidFill>
                  <a:srgbClr val="FFC000"/>
                </a:solidFill>
                <a:effectLst>
                  <a:innerShdw blurRad="69850" dist="43180" dir="5400000">
                    <a:srgbClr val="000000">
                      <a:alpha val="65000"/>
                    </a:srgbClr>
                  </a:innerShdw>
                </a:effectLst>
              </a:rPr>
              <a:t>The Shofar Sounds a Warning</a:t>
            </a:r>
            <a:endParaRPr lang="en-US" sz="7200" b="1" dirty="0">
              <a:ln w="1905">
                <a:solidFill>
                  <a:schemeClr val="accent1">
                    <a:lumMod val="75000"/>
                  </a:schemeClr>
                </a:solidFill>
              </a:ln>
              <a:solidFill>
                <a:srgbClr val="FFC000"/>
              </a:solidFill>
              <a:effectLst>
                <a:outerShdw dist="38100" dir="2700000" algn="tl" rotWithShape="0">
                  <a:schemeClr val="accent2"/>
                </a:outerShdw>
              </a:effectLst>
            </a:endParaRPr>
          </a:p>
        </p:txBody>
      </p:sp>
      <p:sp>
        <p:nvSpPr>
          <p:cNvPr id="2" name="Rectangle 1">
            <a:extLst>
              <a:ext uri="{FF2B5EF4-FFF2-40B4-BE49-F238E27FC236}">
                <a16:creationId xmlns="" xmlns:a16="http://schemas.microsoft.com/office/drawing/2014/main" id="{07B1A855-54AC-4F3F-A870-0F9728428D9D}"/>
              </a:ext>
            </a:extLst>
          </p:cNvPr>
          <p:cNvSpPr/>
          <p:nvPr/>
        </p:nvSpPr>
        <p:spPr>
          <a:xfrm>
            <a:off x="909206" y="5232340"/>
            <a:ext cx="5979273" cy="1384995"/>
          </a:xfrm>
          <a:prstGeom prst="rect">
            <a:avLst/>
          </a:prstGeom>
        </p:spPr>
        <p:txBody>
          <a:bodyPr wrap="square">
            <a:spAutoFit/>
            <a:scene3d>
              <a:camera prst="orthographicFront"/>
              <a:lightRig rig="threePt" dir="t"/>
            </a:scene3d>
            <a:sp3d extrusionH="57150">
              <a:bevelT w="38100" h="38100"/>
            </a:sp3d>
          </a:bodyPr>
          <a:lstStyle/>
          <a:p>
            <a:pPr algn="ctr"/>
            <a:r>
              <a:rPr lang="en-US" sz="2800" b="1" dirty="0">
                <a:solidFill>
                  <a:schemeClr val="accent6">
                    <a:lumMod val="50000"/>
                  </a:schemeClr>
                </a:solidFill>
                <a:latin typeface="Comic Sans MS" panose="030F0702030302020204" pitchFamily="66" charset="0"/>
              </a:rPr>
              <a:t>In Zephaniah 1:16, the prophet is likened to a scout blowing </a:t>
            </a:r>
            <a:br>
              <a:rPr lang="en-US" sz="2800" b="1" dirty="0">
                <a:solidFill>
                  <a:schemeClr val="accent6">
                    <a:lumMod val="50000"/>
                  </a:schemeClr>
                </a:solidFill>
                <a:latin typeface="Comic Sans MS" panose="030F0702030302020204" pitchFamily="66" charset="0"/>
              </a:rPr>
            </a:br>
            <a:r>
              <a:rPr lang="en-US" sz="2800" b="1" dirty="0">
                <a:solidFill>
                  <a:schemeClr val="accent6">
                    <a:lumMod val="50000"/>
                  </a:schemeClr>
                </a:solidFill>
                <a:latin typeface="Comic Sans MS" panose="030F0702030302020204" pitchFamily="66" charset="0"/>
              </a:rPr>
              <a:t>the Shofar to warn the people.</a:t>
            </a:r>
          </a:p>
        </p:txBody>
      </p:sp>
      <p:sp>
        <p:nvSpPr>
          <p:cNvPr id="3" name="Slide Number Placeholder 2"/>
          <p:cNvSpPr>
            <a:spLocks noGrp="1"/>
          </p:cNvSpPr>
          <p:nvPr>
            <p:ph type="sldNum" sz="quarter" idx="12"/>
          </p:nvPr>
        </p:nvSpPr>
        <p:spPr>
          <a:xfrm>
            <a:off x="9339943" y="6434771"/>
            <a:ext cx="2743200" cy="365125"/>
          </a:xfrm>
        </p:spPr>
        <p:txBody>
          <a:bodyPr/>
          <a:lstStyle/>
          <a:p>
            <a:fld id="{BF62E9A0-3E08-4AC5-9850-D72F782A6339}" type="slidenum">
              <a:rPr lang="en-US" smtClean="0"/>
              <a:t>25</a:t>
            </a:fld>
            <a:endParaRPr lang="en-US"/>
          </a:p>
        </p:txBody>
      </p:sp>
      <p:pic>
        <p:nvPicPr>
          <p:cNvPr id="8" name="Picture 7">
            <a:extLst>
              <a:ext uri="{FF2B5EF4-FFF2-40B4-BE49-F238E27FC236}">
                <a16:creationId xmlns="" xmlns:a16="http://schemas.microsoft.com/office/drawing/2014/main" id="{910F1373-991F-4AC5-A062-46ABEBBC9E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5359" y="1258455"/>
            <a:ext cx="3808188" cy="3808188"/>
          </a:xfrm>
          <a:prstGeom prst="roundRect">
            <a:avLst>
              <a:gd name="adj" fmla="val 16667"/>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9" name="Picture 8">
            <a:extLst>
              <a:ext uri="{FF2B5EF4-FFF2-40B4-BE49-F238E27FC236}">
                <a16:creationId xmlns="" xmlns:a16="http://schemas.microsoft.com/office/drawing/2014/main" id="{9913C0E1-9677-4F65-8C71-A4F6CF96F7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48927" y="1242320"/>
            <a:ext cx="4037233" cy="5375014"/>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89066601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D7BE9D"/>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F56C4403-8087-4178-A1A3-4CD8436ABA23}"/>
              </a:ext>
            </a:extLst>
          </p:cNvPr>
          <p:cNvSpPr/>
          <p:nvPr/>
        </p:nvSpPr>
        <p:spPr>
          <a:xfrm>
            <a:off x="4696086" y="2961664"/>
            <a:ext cx="6511846" cy="3108543"/>
          </a:xfrm>
          <a:prstGeom prst="rect">
            <a:avLst/>
          </a:prstGeom>
          <a:solidFill>
            <a:srgbClr val="EADDCC"/>
          </a:solidFill>
          <a:ln w="57150">
            <a:solidFill>
              <a:srgbClr val="FFC000"/>
            </a:solidFill>
          </a:ln>
          <a:scene3d>
            <a:camera prst="orthographicFront"/>
            <a:lightRig rig="threePt" dir="t"/>
          </a:scene3d>
          <a:sp3d>
            <a:bevelT w="152400" h="50800" prst="softRound"/>
          </a:sp3d>
        </p:spPr>
        <p:txBody>
          <a:bodyPr wrap="square">
            <a:spAutoFit/>
          </a:bodyPr>
          <a:lstStyle/>
          <a:p>
            <a:pPr algn="ctr" fontAlgn="base"/>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anose="030F0702030302020204" pitchFamily="66" charset="0"/>
              </a:rPr>
              <a:t>2 Sam 2:28 </a:t>
            </a:r>
          </a:p>
          <a:p>
            <a:pPr algn="ctr" fontAlgn="base"/>
            <a:r>
              <a:rPr lang="en-US" sz="3200" b="1" dirty="0">
                <a:ln w="1905"/>
                <a:solidFill>
                  <a:srgbClr val="C00000"/>
                </a:solidFill>
                <a:effectLst>
                  <a:innerShdw blurRad="69850" dist="43180" dir="5400000">
                    <a:srgbClr val="000000">
                      <a:alpha val="65000"/>
                    </a:srgbClr>
                  </a:innerShdw>
                </a:effectLst>
                <a:latin typeface="Comic Sans MS" panose="030F0702030302020204" pitchFamily="66" charset="0"/>
              </a:rPr>
              <a:t>So Joab blew the </a:t>
            </a:r>
            <a:r>
              <a:rPr lang="en-US" sz="3200" b="1" dirty="0">
                <a:ln w="1905"/>
                <a:solidFill>
                  <a:srgbClr val="0070C0"/>
                </a:solidFill>
                <a:effectLst>
                  <a:innerShdw blurRad="69850" dist="43180" dir="5400000">
                    <a:srgbClr val="000000">
                      <a:alpha val="65000"/>
                    </a:srgbClr>
                  </a:innerShdw>
                  <a:reflection blurRad="6350" stA="55000" endA="300" endPos="45500" dir="5400000" sy="-100000" algn="bl" rotWithShape="0"/>
                </a:effectLst>
                <a:latin typeface="Comic Sans MS" panose="030F0702030302020204" pitchFamily="66" charset="0"/>
              </a:rPr>
              <a:t>shofar</a:t>
            </a:r>
            <a:r>
              <a:rPr lang="en-US" sz="3200" b="1" dirty="0">
                <a:ln w="1905"/>
                <a:solidFill>
                  <a:srgbClr val="0070C0"/>
                </a:solidFill>
                <a:effectLst>
                  <a:innerShdw blurRad="69850" dist="43180" dir="5400000">
                    <a:srgbClr val="000000">
                      <a:alpha val="65000"/>
                    </a:srgbClr>
                  </a:innerShdw>
                </a:effectLst>
                <a:latin typeface="Comic Sans MS" panose="030F0702030302020204" pitchFamily="66" charset="0"/>
              </a:rPr>
              <a:t>,</a:t>
            </a:r>
            <a:r>
              <a:rPr lang="en-US" sz="3200" b="1" dirty="0">
                <a:ln w="1905"/>
                <a:solidFill>
                  <a:srgbClr val="C00000"/>
                </a:solidFill>
                <a:effectLst>
                  <a:innerShdw blurRad="69850" dist="43180" dir="5400000">
                    <a:srgbClr val="000000">
                      <a:alpha val="65000"/>
                    </a:srgbClr>
                  </a:innerShdw>
                </a:effectLst>
                <a:latin typeface="Comic Sans MS" panose="030F0702030302020204" pitchFamily="66" charset="0"/>
              </a:rPr>
              <a:t> </a:t>
            </a:r>
            <a:br>
              <a:rPr lang="en-US" sz="3200" b="1" dirty="0">
                <a:ln w="1905"/>
                <a:solidFill>
                  <a:srgbClr val="C00000"/>
                </a:solidFill>
                <a:effectLst>
                  <a:innerShdw blurRad="69850" dist="43180" dir="5400000">
                    <a:srgbClr val="000000">
                      <a:alpha val="65000"/>
                    </a:srgbClr>
                  </a:innerShdw>
                </a:effectLst>
                <a:latin typeface="Comic Sans MS" panose="030F0702030302020204" pitchFamily="66" charset="0"/>
              </a:rPr>
            </a:br>
            <a:r>
              <a:rPr lang="en-US" sz="3200" b="1" dirty="0">
                <a:ln w="1905"/>
                <a:solidFill>
                  <a:srgbClr val="C00000"/>
                </a:solidFill>
                <a:effectLst>
                  <a:innerShdw blurRad="69850" dist="43180" dir="5400000">
                    <a:srgbClr val="000000">
                      <a:alpha val="65000"/>
                    </a:srgbClr>
                  </a:innerShdw>
                </a:effectLst>
                <a:latin typeface="Comic Sans MS" panose="030F0702030302020204" pitchFamily="66" charset="0"/>
              </a:rPr>
              <a:t>and all the people stood still and no longer pursued </a:t>
            </a:r>
            <a:br>
              <a:rPr lang="en-US" sz="3200" b="1" dirty="0">
                <a:ln w="1905"/>
                <a:solidFill>
                  <a:srgbClr val="C00000"/>
                </a:solidFill>
                <a:effectLst>
                  <a:innerShdw blurRad="69850" dist="43180" dir="5400000">
                    <a:srgbClr val="000000">
                      <a:alpha val="65000"/>
                    </a:srgbClr>
                  </a:innerShdw>
                </a:effectLst>
                <a:latin typeface="Comic Sans MS" panose="030F0702030302020204" pitchFamily="66" charset="0"/>
              </a:rPr>
            </a:br>
            <a:r>
              <a:rPr lang="en-US" sz="3200" b="1" dirty="0">
                <a:ln w="1905"/>
                <a:solidFill>
                  <a:srgbClr val="C00000"/>
                </a:solidFill>
                <a:effectLst>
                  <a:innerShdw blurRad="69850" dist="43180" dir="5400000">
                    <a:srgbClr val="000000">
                      <a:alpha val="65000"/>
                    </a:srgbClr>
                  </a:innerShdw>
                </a:effectLst>
                <a:latin typeface="Comic Sans MS" panose="030F0702030302020204" pitchFamily="66" charset="0"/>
              </a:rPr>
              <a:t>after Israel, neither did </a:t>
            </a:r>
            <a:br>
              <a:rPr lang="en-US" sz="3200" b="1" dirty="0">
                <a:ln w="1905"/>
                <a:solidFill>
                  <a:srgbClr val="C00000"/>
                </a:solidFill>
                <a:effectLst>
                  <a:innerShdw blurRad="69850" dist="43180" dir="5400000">
                    <a:srgbClr val="000000">
                      <a:alpha val="65000"/>
                    </a:srgbClr>
                  </a:innerShdw>
                </a:effectLst>
                <a:latin typeface="Comic Sans MS" panose="030F0702030302020204" pitchFamily="66" charset="0"/>
              </a:rPr>
            </a:br>
            <a:r>
              <a:rPr lang="en-US" sz="3200" b="1" dirty="0">
                <a:ln w="1905"/>
                <a:solidFill>
                  <a:srgbClr val="C00000"/>
                </a:solidFill>
                <a:effectLst>
                  <a:innerShdw blurRad="69850" dist="43180" dir="5400000">
                    <a:srgbClr val="000000">
                      <a:alpha val="65000"/>
                    </a:srgbClr>
                  </a:innerShdw>
                </a:effectLst>
                <a:latin typeface="Comic Sans MS" panose="030F0702030302020204" pitchFamily="66" charset="0"/>
              </a:rPr>
              <a:t>they fight any more</a:t>
            </a:r>
            <a:r>
              <a:rPr lang="en-US" sz="3600" b="1" dirty="0">
                <a:ln w="1905"/>
                <a:solidFill>
                  <a:srgbClr val="C00000"/>
                </a:solidFill>
                <a:effectLst>
                  <a:innerShdw blurRad="69850" dist="43180" dir="5400000">
                    <a:srgbClr val="000000">
                      <a:alpha val="65000"/>
                    </a:srgbClr>
                  </a:innerShdw>
                </a:effectLst>
                <a:latin typeface="Comic Sans MS" panose="030F0702030302020204" pitchFamily="66" charset="0"/>
              </a:rPr>
              <a:t>.</a:t>
            </a:r>
          </a:p>
        </p:txBody>
      </p:sp>
      <p:sp>
        <p:nvSpPr>
          <p:cNvPr id="4" name="Slide Number Placeholder 3"/>
          <p:cNvSpPr>
            <a:spLocks noGrp="1"/>
          </p:cNvSpPr>
          <p:nvPr>
            <p:ph type="sldNum" sz="quarter" idx="12"/>
          </p:nvPr>
        </p:nvSpPr>
        <p:spPr>
          <a:xfrm>
            <a:off x="9403080" y="6447155"/>
            <a:ext cx="2743200" cy="365125"/>
          </a:xfrm>
        </p:spPr>
        <p:txBody>
          <a:bodyPr/>
          <a:lstStyle/>
          <a:p>
            <a:fld id="{BF62E9A0-3E08-4AC5-9850-D72F782A6339}" type="slidenum">
              <a:rPr lang="en-US" smtClean="0"/>
              <a:t>26</a:t>
            </a:fld>
            <a:endParaRPr lang="en-US" dirty="0"/>
          </a:p>
        </p:txBody>
      </p:sp>
      <p:sp>
        <p:nvSpPr>
          <p:cNvPr id="5" name="TextBox 4">
            <a:extLst>
              <a:ext uri="{FF2B5EF4-FFF2-40B4-BE49-F238E27FC236}">
                <a16:creationId xmlns="" xmlns:a16="http://schemas.microsoft.com/office/drawing/2014/main" id="{61BEBF29-A614-48DB-A53A-FB3900E29499}"/>
              </a:ext>
            </a:extLst>
          </p:cNvPr>
          <p:cNvSpPr txBox="1"/>
          <p:nvPr/>
        </p:nvSpPr>
        <p:spPr>
          <a:xfrm>
            <a:off x="875210" y="332445"/>
            <a:ext cx="10332722" cy="2308324"/>
          </a:xfrm>
          <a:prstGeom prst="rect">
            <a:avLst/>
          </a:prstGeom>
          <a:gradFill>
            <a:gsLst>
              <a:gs pos="0">
                <a:srgbClr val="00B0F0"/>
              </a:gs>
              <a:gs pos="51000">
                <a:srgbClr val="F0EBD5"/>
              </a:gs>
              <a:gs pos="87000">
                <a:srgbClr val="FFFF00"/>
              </a:gs>
            </a:gsLst>
            <a:lin ang="5400000" scaled="0"/>
          </a:gradFill>
          <a:ln w="57150">
            <a:solidFill>
              <a:srgbClr val="FFC000"/>
            </a:solidFill>
          </a:ln>
          <a:scene3d>
            <a:camera prst="orthographicFront"/>
            <a:lightRig rig="threePt" dir="t"/>
          </a:scene3d>
          <a:sp3d>
            <a:bevelT w="152400" h="50800" prst="softRound"/>
          </a:sp3d>
        </p:spPr>
        <p:txBody>
          <a:bodyPr wrap="square" rtlCol="0">
            <a:spAutoFit/>
          </a:bodyPr>
          <a:lstStyle/>
          <a:p>
            <a:pPr algn="ctr"/>
            <a:r>
              <a:rPr lang="en-US" sz="6600" b="1" dirty="0">
                <a:ln w="6600">
                  <a:solidFill>
                    <a:schemeClr val="accent2"/>
                  </a:solidFill>
                  <a:prstDash val="solid"/>
                </a:ln>
                <a:solidFill>
                  <a:srgbClr val="FFFFFF"/>
                </a:solidFill>
                <a:effectLst>
                  <a:outerShdw dist="38100" dir="2700000" algn="tl" rotWithShape="0">
                    <a:schemeClr val="accent2"/>
                  </a:outerShdw>
                </a:effectLst>
              </a:rPr>
              <a:t> </a:t>
            </a:r>
            <a:r>
              <a:rPr lang="en-US" sz="7200" b="1" dirty="0">
                <a:ln w="1905">
                  <a:solidFill>
                    <a:schemeClr val="accent1">
                      <a:lumMod val="75000"/>
                    </a:schemeClr>
                  </a:solidFill>
                </a:ln>
                <a:solidFill>
                  <a:srgbClr val="FFC000"/>
                </a:solidFill>
                <a:effectLst>
                  <a:innerShdw blurRad="69850" dist="43180" dir="5400000">
                    <a:srgbClr val="000000">
                      <a:alpha val="65000"/>
                    </a:srgbClr>
                  </a:innerShdw>
                </a:effectLst>
              </a:rPr>
              <a:t>The Shofar Sounds </a:t>
            </a:r>
            <a:br>
              <a:rPr lang="en-US" sz="7200" b="1" dirty="0">
                <a:ln w="1905">
                  <a:solidFill>
                    <a:schemeClr val="accent1">
                      <a:lumMod val="75000"/>
                    </a:schemeClr>
                  </a:solidFill>
                </a:ln>
                <a:solidFill>
                  <a:srgbClr val="FFC000"/>
                </a:solidFill>
                <a:effectLst>
                  <a:innerShdw blurRad="69850" dist="43180" dir="5400000">
                    <a:srgbClr val="000000">
                      <a:alpha val="65000"/>
                    </a:srgbClr>
                  </a:innerShdw>
                </a:effectLst>
              </a:rPr>
            </a:br>
            <a:r>
              <a:rPr lang="en-US" sz="7200" b="1" dirty="0">
                <a:ln w="1905">
                  <a:solidFill>
                    <a:schemeClr val="accent1">
                      <a:lumMod val="75000"/>
                    </a:schemeClr>
                  </a:solidFill>
                </a:ln>
                <a:solidFill>
                  <a:srgbClr val="FFC000"/>
                </a:solidFill>
                <a:effectLst>
                  <a:innerShdw blurRad="69850" dist="43180" dir="5400000">
                    <a:srgbClr val="000000">
                      <a:alpha val="65000"/>
                    </a:srgbClr>
                  </a:innerShdw>
                </a:effectLst>
              </a:rPr>
              <a:t>to Signal the End of War</a:t>
            </a:r>
            <a:endParaRPr lang="en-US" sz="7200" b="1" dirty="0">
              <a:ln w="1905">
                <a:solidFill>
                  <a:schemeClr val="accent1">
                    <a:lumMod val="75000"/>
                  </a:schemeClr>
                </a:solidFill>
              </a:ln>
              <a:solidFill>
                <a:srgbClr val="FFC000"/>
              </a:solidFill>
              <a:effectLst>
                <a:outerShdw dist="38100" dir="2700000" algn="tl" rotWithShape="0">
                  <a:schemeClr val="accent2"/>
                </a:outerShdw>
              </a:effectLst>
            </a:endParaRPr>
          </a:p>
        </p:txBody>
      </p:sp>
      <p:pic>
        <p:nvPicPr>
          <p:cNvPr id="7" name="Picture 2" descr="C:\Users\Rae\Desktop\Mario's CCC Announcement for 24 May 19 in PPT\CCC Announcement PPT lg format\shofar\shofar blowing circle p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908" y="3095157"/>
            <a:ext cx="3621891" cy="315793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91215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6A6A8490-E372-4E9D-A634-3530143E315E}"/>
              </a:ext>
            </a:extLst>
          </p:cNvPr>
          <p:cNvSpPr>
            <a:spLocks noGrp="1"/>
          </p:cNvSpPr>
          <p:nvPr>
            <p:ph type="sldNum" sz="quarter" idx="12"/>
          </p:nvPr>
        </p:nvSpPr>
        <p:spPr>
          <a:xfrm>
            <a:off x="9281160" y="6356350"/>
            <a:ext cx="2743200" cy="365125"/>
          </a:xfrm>
        </p:spPr>
        <p:txBody>
          <a:bodyPr/>
          <a:lstStyle/>
          <a:p>
            <a:fld id="{BF62E9A0-3E08-4AC5-9850-D72F782A6339}" type="slidenum">
              <a:rPr lang="en-US" smtClean="0">
                <a:solidFill>
                  <a:schemeClr val="bg1"/>
                </a:solidFill>
              </a:rPr>
              <a:t>27</a:t>
            </a:fld>
            <a:endParaRPr lang="en-US" dirty="0">
              <a:solidFill>
                <a:schemeClr val="bg1"/>
              </a:solidFill>
            </a:endParaRPr>
          </a:p>
        </p:txBody>
      </p:sp>
      <p:sp>
        <p:nvSpPr>
          <p:cNvPr id="5" name="TextBox 4">
            <a:extLst>
              <a:ext uri="{FF2B5EF4-FFF2-40B4-BE49-F238E27FC236}">
                <a16:creationId xmlns="" xmlns:a16="http://schemas.microsoft.com/office/drawing/2014/main" id="{61BEBF29-A614-48DB-A53A-FB3900E29499}"/>
              </a:ext>
            </a:extLst>
          </p:cNvPr>
          <p:cNvSpPr txBox="1"/>
          <p:nvPr/>
        </p:nvSpPr>
        <p:spPr>
          <a:xfrm>
            <a:off x="1030876" y="88605"/>
            <a:ext cx="10332722" cy="2308324"/>
          </a:xfrm>
          <a:prstGeom prst="rect">
            <a:avLst/>
          </a:prstGeom>
          <a:noFill/>
          <a:ln w="57150">
            <a:noFill/>
          </a:ln>
          <a:scene3d>
            <a:camera prst="orthographicFront"/>
            <a:lightRig rig="threePt" dir="t"/>
          </a:scene3d>
          <a:sp3d>
            <a:bevelT w="152400" h="50800" prst="softRound"/>
          </a:sp3d>
        </p:spPr>
        <p:txBody>
          <a:bodyPr wrap="square" rtlCol="0">
            <a:spAutoFit/>
            <a:sp3d extrusionH="57150">
              <a:bevelT h="25400" prst="softRound"/>
            </a:sp3d>
          </a:bodyPr>
          <a:lstStyle/>
          <a:p>
            <a:pPr algn="ctr"/>
            <a:r>
              <a:rPr lang="en-US" sz="6600" b="1" dirty="0">
                <a:ln w="6600">
                  <a:solidFill>
                    <a:schemeClr val="accent2"/>
                  </a:solidFill>
                  <a:prstDash val="solid"/>
                </a:ln>
                <a:solidFill>
                  <a:srgbClr val="FFFFFF"/>
                </a:solidFill>
                <a:effectLst>
                  <a:outerShdw dist="38100" dir="2700000" algn="tl" rotWithShape="0">
                    <a:schemeClr val="accent2"/>
                  </a:outerShdw>
                </a:effectLst>
              </a:rPr>
              <a:t> </a:t>
            </a:r>
            <a:r>
              <a:rPr lang="en-US" sz="7200" b="1" dirty="0">
                <a:ln w="28575">
                  <a:solidFill>
                    <a:schemeClr val="tx2"/>
                  </a:solidFill>
                </a:ln>
                <a:solidFill>
                  <a:srgbClr val="FFFFCC"/>
                </a:solidFill>
                <a:effectLst>
                  <a:innerShdw blurRad="69850" dist="43180" dir="5400000">
                    <a:srgbClr val="000000">
                      <a:alpha val="65000"/>
                    </a:srgbClr>
                  </a:innerShdw>
                </a:effectLst>
              </a:rPr>
              <a:t>The Shofar Sounds </a:t>
            </a:r>
            <a:br>
              <a:rPr lang="en-US" sz="7200" b="1" dirty="0">
                <a:ln w="28575">
                  <a:solidFill>
                    <a:schemeClr val="tx2"/>
                  </a:solidFill>
                </a:ln>
                <a:solidFill>
                  <a:srgbClr val="FFFFCC"/>
                </a:solidFill>
                <a:effectLst>
                  <a:innerShdw blurRad="69850" dist="43180" dir="5400000">
                    <a:srgbClr val="000000">
                      <a:alpha val="65000"/>
                    </a:srgbClr>
                  </a:innerShdw>
                </a:effectLst>
              </a:rPr>
            </a:br>
            <a:r>
              <a:rPr lang="en-US" sz="7200" b="1" dirty="0">
                <a:ln w="28575">
                  <a:solidFill>
                    <a:schemeClr val="tx2"/>
                  </a:solidFill>
                </a:ln>
                <a:solidFill>
                  <a:srgbClr val="FFFFCC"/>
                </a:solidFill>
                <a:effectLst>
                  <a:innerShdw blurRad="69850" dist="43180" dir="5400000">
                    <a:srgbClr val="000000">
                      <a:alpha val="65000"/>
                    </a:srgbClr>
                  </a:innerShdw>
                </a:effectLst>
              </a:rPr>
              <a:t>to Declare a Promise</a:t>
            </a:r>
            <a:endParaRPr lang="en-US" sz="7200" b="1" dirty="0">
              <a:ln w="28575">
                <a:solidFill>
                  <a:schemeClr val="tx2"/>
                </a:solidFill>
              </a:ln>
              <a:solidFill>
                <a:srgbClr val="FFFFCC"/>
              </a:solidFill>
              <a:effectLst>
                <a:outerShdw dist="38100" dir="2700000" algn="tl" rotWithShape="0">
                  <a:schemeClr val="accent2"/>
                </a:outerShdw>
              </a:effectLst>
            </a:endParaRPr>
          </a:p>
        </p:txBody>
      </p:sp>
      <p:sp>
        <p:nvSpPr>
          <p:cNvPr id="6" name="Rectangle 5"/>
          <p:cNvSpPr/>
          <p:nvPr/>
        </p:nvSpPr>
        <p:spPr>
          <a:xfrm>
            <a:off x="1722120" y="2327255"/>
            <a:ext cx="8912568" cy="4247317"/>
          </a:xfrm>
          <a:prstGeom prst="rect">
            <a:avLst/>
          </a:prstGeom>
          <a:noFill/>
        </p:spPr>
        <p:txBody>
          <a:bodyPr wrap="square" lIns="91440" tIns="45720" rIns="91440" bIns="45720">
            <a:spAutoFit/>
            <a:scene3d>
              <a:camera prst="orthographicFront"/>
              <a:lightRig rig="threePt" dir="t"/>
            </a:scene3d>
            <a:sp3d extrusionH="57150">
              <a:bevelT h="25400" prst="softRound"/>
            </a:sp3d>
          </a:bodyPr>
          <a:lstStyle/>
          <a:p>
            <a:pPr algn="ctr"/>
            <a:r>
              <a:rPr lang="en-US" sz="5400" b="1" cap="none" spc="0" dirty="0">
                <a:ln w="1905">
                  <a:solidFill>
                    <a:srgbClr val="00206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27000">
                    <a:srgbClr val="FFFF00">
                      <a:alpha val="41000"/>
                    </a:srgbClr>
                  </a:glow>
                  <a:innerShdw blurRad="69850" dist="43180" dir="5400000">
                    <a:srgbClr val="000000">
                      <a:alpha val="65000"/>
                    </a:srgbClr>
                  </a:innerShdw>
                </a:effectLst>
              </a:rPr>
              <a:t>They took an oath to Yahuah </a:t>
            </a:r>
            <a:br>
              <a:rPr lang="en-US" sz="5400" b="1" cap="none" spc="0" dirty="0">
                <a:ln w="1905">
                  <a:solidFill>
                    <a:srgbClr val="00206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27000">
                    <a:srgbClr val="FFFF00">
                      <a:alpha val="41000"/>
                    </a:srgbClr>
                  </a:glow>
                  <a:innerShdw blurRad="69850" dist="43180" dir="5400000">
                    <a:srgbClr val="000000">
                      <a:alpha val="65000"/>
                    </a:srgbClr>
                  </a:innerShdw>
                </a:effectLst>
              </a:rPr>
            </a:br>
            <a:r>
              <a:rPr lang="en-US" sz="5400" b="1" cap="none" spc="0" dirty="0">
                <a:ln w="1905">
                  <a:solidFill>
                    <a:srgbClr val="00206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27000">
                    <a:srgbClr val="FFFF00">
                      <a:alpha val="41000"/>
                    </a:srgbClr>
                  </a:glow>
                  <a:innerShdw blurRad="69850" dist="43180" dir="5400000">
                    <a:srgbClr val="000000">
                      <a:alpha val="65000"/>
                    </a:srgbClr>
                  </a:innerShdw>
                </a:effectLst>
              </a:rPr>
              <a:t>with loud acclamation,</a:t>
            </a:r>
            <a:br>
              <a:rPr lang="en-US" sz="5400" b="1" cap="none" spc="0" dirty="0">
                <a:ln w="1905">
                  <a:solidFill>
                    <a:srgbClr val="00206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27000">
                    <a:srgbClr val="FFFF00">
                      <a:alpha val="41000"/>
                    </a:srgbClr>
                  </a:glow>
                  <a:innerShdw blurRad="69850" dist="43180" dir="5400000">
                    <a:srgbClr val="000000">
                      <a:alpha val="65000"/>
                    </a:srgbClr>
                  </a:innerShdw>
                </a:effectLst>
              </a:rPr>
            </a:br>
            <a:r>
              <a:rPr lang="en-US" sz="5400" b="1" cap="none" spc="0" dirty="0">
                <a:ln w="1905">
                  <a:solidFill>
                    <a:srgbClr val="00206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27000">
                    <a:srgbClr val="FFFF00">
                      <a:alpha val="41000"/>
                    </a:srgbClr>
                  </a:glow>
                  <a:innerShdw blurRad="69850" dist="43180" dir="5400000">
                    <a:srgbClr val="000000">
                      <a:alpha val="65000"/>
                    </a:srgbClr>
                  </a:innerShdw>
                </a:effectLst>
              </a:rPr>
              <a:t>with shouting and with</a:t>
            </a:r>
            <a:br>
              <a:rPr lang="en-US" sz="5400" b="1" cap="none" spc="0" dirty="0">
                <a:ln w="1905">
                  <a:solidFill>
                    <a:srgbClr val="00206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27000">
                    <a:srgbClr val="FFFF00">
                      <a:alpha val="41000"/>
                    </a:srgbClr>
                  </a:glow>
                  <a:innerShdw blurRad="69850" dist="43180" dir="5400000">
                    <a:srgbClr val="000000">
                      <a:alpha val="65000"/>
                    </a:srgbClr>
                  </a:innerShdw>
                </a:effectLst>
              </a:rPr>
            </a:br>
            <a:r>
              <a:rPr lang="en-US" sz="5400" b="1" cap="none" spc="0" dirty="0">
                <a:ln w="1905">
                  <a:solidFill>
                    <a:srgbClr val="00206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27000">
                    <a:srgbClr val="FFFF00">
                      <a:alpha val="41000"/>
                    </a:srgbClr>
                  </a:glow>
                  <a:innerShdw blurRad="69850" dist="43180" dir="5400000">
                    <a:srgbClr val="000000">
                      <a:alpha val="65000"/>
                    </a:srgbClr>
                  </a:innerShdw>
                </a:effectLst>
              </a:rPr>
              <a:t>trumpets and horns. </a:t>
            </a:r>
            <a:br>
              <a:rPr lang="en-US" sz="5400" b="1" cap="none" spc="0" dirty="0">
                <a:ln w="1905">
                  <a:solidFill>
                    <a:srgbClr val="00206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27000">
                    <a:srgbClr val="FFFF00">
                      <a:alpha val="41000"/>
                    </a:srgbClr>
                  </a:glow>
                  <a:innerShdw blurRad="69850" dist="43180" dir="5400000">
                    <a:srgbClr val="000000">
                      <a:alpha val="65000"/>
                    </a:srgbClr>
                  </a:innerShdw>
                </a:effectLst>
              </a:rPr>
            </a:br>
            <a:r>
              <a:rPr lang="en-US" sz="5400" b="1" cap="none" spc="0" dirty="0">
                <a:ln w="1905">
                  <a:solidFill>
                    <a:srgbClr val="00206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27000">
                    <a:srgbClr val="FFFF00">
                      <a:alpha val="41000"/>
                    </a:srgbClr>
                  </a:glow>
                  <a:innerShdw blurRad="69850" dist="43180" dir="5400000">
                    <a:srgbClr val="000000">
                      <a:alpha val="65000"/>
                    </a:srgbClr>
                  </a:innerShdw>
                </a:effectLst>
              </a:rPr>
              <a:t>2 Chron 15:14</a:t>
            </a:r>
          </a:p>
        </p:txBody>
      </p:sp>
    </p:spTree>
    <p:extLst>
      <p:ext uri="{BB962C8B-B14F-4D97-AF65-F5344CB8AC3E}">
        <p14:creationId xmlns:p14="http://schemas.microsoft.com/office/powerpoint/2010/main" val="36616602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500"/>
                                        <p:tgtEl>
                                          <p:spTgt spid="6"/>
                                        </p:tgtEl>
                                      </p:cBhvr>
                                    </p:animEffect>
                                    <p:anim calcmode="lin" valueType="num">
                                      <p:cBhvr>
                                        <p:cTn id="8" dur="1500" fill="hold"/>
                                        <p:tgtEl>
                                          <p:spTgt spid="6"/>
                                        </p:tgtEl>
                                        <p:attrNameLst>
                                          <p:attrName>ppt_x</p:attrName>
                                        </p:attrNameLst>
                                      </p:cBhvr>
                                      <p:tavLst>
                                        <p:tav tm="0">
                                          <p:val>
                                            <p:strVal val="#ppt_x"/>
                                          </p:val>
                                        </p:tav>
                                        <p:tav tm="100000">
                                          <p:val>
                                            <p:strVal val="#ppt_x"/>
                                          </p:val>
                                        </p:tav>
                                      </p:tavLst>
                                    </p:anim>
                                    <p:anim calcmode="lin" valueType="num">
                                      <p:cBhvr>
                                        <p:cTn id="9" dur="1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831D9214-9A5A-450F-A575-C3262A0F33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056" y="270814"/>
            <a:ext cx="4836684" cy="3622845"/>
          </a:xfrm>
          <a:prstGeom prst="roundRect">
            <a:avLst>
              <a:gd name="adj" fmla="val 933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Rectangle 11">
            <a:extLst>
              <a:ext uri="{FF2B5EF4-FFF2-40B4-BE49-F238E27FC236}">
                <a16:creationId xmlns="" xmlns:a16="http://schemas.microsoft.com/office/drawing/2014/main" id="{40106377-2FB6-45DB-BAC1-B3DD78B6135E}"/>
              </a:ext>
            </a:extLst>
          </p:cNvPr>
          <p:cNvSpPr/>
          <p:nvPr/>
        </p:nvSpPr>
        <p:spPr>
          <a:xfrm>
            <a:off x="5678547" y="573225"/>
            <a:ext cx="6254372" cy="1815882"/>
          </a:xfrm>
          <a:prstGeom prst="rect">
            <a:avLst/>
          </a:prstGeom>
          <a:solidFill>
            <a:schemeClr val="accent5">
              <a:lumMod val="20000"/>
              <a:lumOff val="80000"/>
            </a:schemeClr>
          </a:solidFill>
          <a:scene3d>
            <a:camera prst="orthographicFront"/>
            <a:lightRig rig="threePt" dir="t"/>
          </a:scene3d>
          <a:sp3d>
            <a:bevelT w="114300" prst="artDeco"/>
          </a:sp3d>
        </p:spPr>
        <p:txBody>
          <a:bodyPr wrap="square">
            <a:spAutoFit/>
            <a:sp3d extrusionH="57150">
              <a:bevelT w="38100" h="38100"/>
            </a:sp3d>
          </a:bodyPr>
          <a:lstStyle/>
          <a:p>
            <a:pPr algn="ctr"/>
            <a:r>
              <a:rPr lang="en-US" sz="2800" b="1" dirty="0">
                <a:solidFill>
                  <a:schemeClr val="accent5">
                    <a:lumMod val="75000"/>
                  </a:schemeClr>
                </a:solidFill>
                <a:latin typeface="Comic Sans MS" pitchFamily="66" charset="0"/>
              </a:rPr>
              <a:t>These two trumpets that will sound in the last day will be heard around the world.  Their signal cannot be blocked by mankind.</a:t>
            </a:r>
          </a:p>
        </p:txBody>
      </p:sp>
      <p:pic>
        <p:nvPicPr>
          <p:cNvPr id="13" name="Picture 4" descr="Image result for And he will send out his angels with a loud trumpet call, and they will gather his elect from the four winds, from one end of heaven to the other&quot;">
            <a:extLst>
              <a:ext uri="{FF2B5EF4-FFF2-40B4-BE49-F238E27FC236}">
                <a16:creationId xmlns="" xmlns:a16="http://schemas.microsoft.com/office/drawing/2014/main" id="{0B06F2B2-F64E-4A2A-B8D2-9397EB6761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3347" y="2505930"/>
            <a:ext cx="5678547" cy="3983856"/>
          </a:xfrm>
          <a:prstGeom prst="rect">
            <a:avLst/>
          </a:prstGeom>
          <a:noFill/>
          <a:scene3d>
            <a:camera prst="orthographicFront"/>
            <a:lightRig rig="threePt" dir="t"/>
          </a:scene3d>
          <a:sp3d>
            <a:bevelT w="114300" prst="artDeco"/>
          </a:sp3d>
          <a:extLst>
            <a:ext uri="{909E8E84-426E-40DD-AFC4-6F175D3DCCD1}">
              <a14:hiddenFill xmlns:a14="http://schemas.microsoft.com/office/drawing/2010/main">
                <a:solidFill>
                  <a:srgbClr val="FFFFFF"/>
                </a:solidFill>
              </a14:hiddenFill>
            </a:ext>
          </a:extLst>
        </p:spPr>
      </p:pic>
      <p:sp>
        <p:nvSpPr>
          <p:cNvPr id="14" name="Slide Number Placeholder 1"/>
          <p:cNvSpPr>
            <a:spLocks noGrp="1"/>
          </p:cNvSpPr>
          <p:nvPr>
            <p:ph type="sldNum" sz="quarter" idx="12"/>
          </p:nvPr>
        </p:nvSpPr>
        <p:spPr>
          <a:xfrm>
            <a:off x="9448800" y="6489786"/>
            <a:ext cx="2743200" cy="365125"/>
          </a:xfrm>
        </p:spPr>
        <p:txBody>
          <a:bodyPr/>
          <a:lstStyle/>
          <a:p>
            <a:fld id="{BF62E9A0-3E08-4AC5-9850-D72F782A6339}" type="slidenum">
              <a:rPr lang="en-US" smtClean="0"/>
              <a:t>28</a:t>
            </a:fld>
            <a:endParaRPr lang="en-US" dirty="0"/>
          </a:p>
        </p:txBody>
      </p:sp>
      <p:sp>
        <p:nvSpPr>
          <p:cNvPr id="15" name="Rectangle 14"/>
          <p:cNvSpPr/>
          <p:nvPr/>
        </p:nvSpPr>
        <p:spPr>
          <a:xfrm>
            <a:off x="391301" y="3766068"/>
            <a:ext cx="5382178" cy="2985433"/>
          </a:xfrm>
          <a:prstGeom prst="rect">
            <a:avLst/>
          </a:prstGeom>
          <a:noFill/>
        </p:spPr>
        <p:txBody>
          <a:bodyPr wrap="square" lIns="91440" tIns="45720" rIns="91440" bIns="45720">
            <a:spAutoFit/>
            <a:scene3d>
              <a:camera prst="orthographicFront"/>
              <a:lightRig rig="threePt" dir="t"/>
            </a:scene3d>
            <a:sp3d extrusionH="57150">
              <a:bevelT h="25400" prst="softRound"/>
            </a:sp3d>
          </a:bodyPr>
          <a:lstStyle/>
          <a:p>
            <a:pPr algn="ctr"/>
            <a:r>
              <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Trumpets – </a:t>
            </a:r>
            <a:br>
              <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H2689; </a:t>
            </a: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r>
              <a:rPr lang="en-US" sz="32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chatsotserah</a:t>
            </a: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r>
              <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 trumpet’s sundered </a:t>
            </a:r>
            <a:b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or quavering note </a:t>
            </a:r>
            <a:b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from a trumpeter.</a:t>
            </a:r>
          </a:p>
        </p:txBody>
      </p:sp>
    </p:spTree>
    <p:extLst>
      <p:ext uri="{BB962C8B-B14F-4D97-AF65-F5344CB8AC3E}">
        <p14:creationId xmlns:p14="http://schemas.microsoft.com/office/powerpoint/2010/main" val="5777574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rgbClr val="D7BE9D"/>
            </a:gs>
            <a:gs pos="39000">
              <a:srgbClr val="CCECFF"/>
            </a:gs>
            <a:gs pos="71000">
              <a:srgbClr val="EADDCC"/>
            </a:gs>
          </a:gsLst>
          <a:lin ang="5400000" scaled="0"/>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F5B30D42-F766-4260-8B0A-6EECE458D79D}"/>
              </a:ext>
            </a:extLst>
          </p:cNvPr>
          <p:cNvSpPr/>
          <p:nvPr/>
        </p:nvSpPr>
        <p:spPr>
          <a:xfrm>
            <a:off x="358140" y="1091654"/>
            <a:ext cx="11559540" cy="1384995"/>
          </a:xfrm>
          <a:prstGeom prst="rect">
            <a:avLst/>
          </a:prstGeom>
          <a:gradFill>
            <a:gsLst>
              <a:gs pos="0">
                <a:srgbClr val="D7BE9D"/>
              </a:gs>
              <a:gs pos="22000">
                <a:srgbClr val="EADDCC"/>
              </a:gs>
              <a:gs pos="55000">
                <a:srgbClr val="FFFFCC"/>
              </a:gs>
            </a:gsLst>
            <a:lin ang="5400000" scaled="0"/>
          </a:gradFill>
          <a:scene3d>
            <a:camera prst="orthographicFront"/>
            <a:lightRig rig="threePt" dir="t"/>
          </a:scene3d>
          <a:sp3d>
            <a:bevelT/>
          </a:sp3d>
        </p:spPr>
        <p:txBody>
          <a:bodyPr wrap="square">
            <a:spAutoFit/>
            <a:sp3d extrusionH="57150">
              <a:bevelT w="38100" h="38100"/>
            </a:sp3d>
          </a:bodyPr>
          <a:lstStyle/>
          <a:p>
            <a:pPr algn="ctr" fontAlgn="base"/>
            <a:r>
              <a:rPr lang="en-US" sz="2800" b="1" dirty="0">
                <a:solidFill>
                  <a:schemeClr val="accent5">
                    <a:lumMod val="75000"/>
                  </a:schemeClr>
                </a:solidFill>
                <a:latin typeface="Comic Sans MS" panose="030F0702030302020204" pitchFamily="66" charset="0"/>
              </a:rPr>
              <a:t>Why are there only two trumpets? Why not 3, 12 or 10,000? Why are these under the jurisdiction of the High Priest </a:t>
            </a:r>
            <a:br>
              <a:rPr lang="en-US" sz="2800" b="1" dirty="0">
                <a:solidFill>
                  <a:schemeClr val="accent5">
                    <a:lumMod val="75000"/>
                  </a:schemeClr>
                </a:solidFill>
                <a:latin typeface="Comic Sans MS" panose="030F0702030302020204" pitchFamily="66" charset="0"/>
              </a:rPr>
            </a:br>
            <a:r>
              <a:rPr lang="en-US" sz="2800" b="1" dirty="0">
                <a:solidFill>
                  <a:schemeClr val="accent5">
                    <a:lumMod val="75000"/>
                  </a:schemeClr>
                </a:solidFill>
                <a:latin typeface="Comic Sans MS" panose="030F0702030302020204" pitchFamily="66" charset="0"/>
              </a:rPr>
              <a:t>and not the people, Moses, or a king? </a:t>
            </a:r>
            <a:endParaRPr lang="en-US" b="1" dirty="0">
              <a:solidFill>
                <a:srgbClr val="2B2B2B"/>
              </a:solidFill>
              <a:latin typeface="Comic Sans MS" panose="030F0702030302020204" pitchFamily="66" charset="0"/>
            </a:endParaRPr>
          </a:p>
        </p:txBody>
      </p:sp>
      <p:sp>
        <p:nvSpPr>
          <p:cNvPr id="6" name="TextBox 5">
            <a:extLst>
              <a:ext uri="{FF2B5EF4-FFF2-40B4-BE49-F238E27FC236}">
                <a16:creationId xmlns="" xmlns:a16="http://schemas.microsoft.com/office/drawing/2014/main" id="{406B723F-B711-4D04-A5C0-57BD8EBD01E6}"/>
              </a:ext>
            </a:extLst>
          </p:cNvPr>
          <p:cNvSpPr txBox="1"/>
          <p:nvPr/>
        </p:nvSpPr>
        <p:spPr>
          <a:xfrm>
            <a:off x="3055620" y="2478460"/>
            <a:ext cx="6113706" cy="4401205"/>
          </a:xfrm>
          <a:prstGeom prst="rect">
            <a:avLst/>
          </a:prstGeom>
          <a:noFill/>
        </p:spPr>
        <p:txBody>
          <a:bodyPr wrap="square" rtlCol="0">
            <a:spAutoFit/>
            <a:scene3d>
              <a:camera prst="orthographicFront"/>
              <a:lightRig rig="threePt" dir="t"/>
            </a:scene3d>
            <a:sp3d extrusionH="57150">
              <a:bevelT w="38100" h="38100"/>
            </a:sp3d>
          </a:bodyPr>
          <a:lstStyle/>
          <a:p>
            <a:pPr algn="ctr" fontAlgn="base"/>
            <a:r>
              <a:rPr lang="en-US" sz="2800" b="1" dirty="0">
                <a:solidFill>
                  <a:schemeClr val="accent5">
                    <a:lumMod val="75000"/>
                  </a:schemeClr>
                </a:solidFill>
                <a:latin typeface="Comic Sans MS" panose="030F0702030302020204" pitchFamily="66" charset="0"/>
              </a:rPr>
              <a:t>The Aaronic Priesthood </a:t>
            </a:r>
            <a:r>
              <a:rPr lang="en-US" sz="2800" b="1" dirty="0">
                <a:solidFill>
                  <a:srgbClr val="0070C0"/>
                </a:solidFill>
                <a:latin typeface="Comic Sans MS" panose="030F0702030302020204" pitchFamily="66" charset="0"/>
                <a:cs typeface="Arial" panose="020B0604020202020204" pitchFamily="34" charset="0"/>
              </a:rPr>
              <a:t>is </a:t>
            </a:r>
            <a:br>
              <a:rPr lang="en-US" sz="2800" b="1" dirty="0">
                <a:solidFill>
                  <a:srgbClr val="0070C0"/>
                </a:solidFill>
                <a:latin typeface="Comic Sans MS" panose="030F0702030302020204" pitchFamily="66" charset="0"/>
                <a:cs typeface="Arial" panose="020B0604020202020204" pitchFamily="34" charset="0"/>
              </a:rPr>
            </a:br>
            <a:r>
              <a:rPr lang="en-US" sz="2800" b="1" dirty="0">
                <a:solidFill>
                  <a:srgbClr val="0070C0"/>
                </a:solidFill>
                <a:latin typeface="Comic Sans MS" panose="030F0702030302020204" pitchFamily="66" charset="0"/>
                <a:cs typeface="Arial" panose="020B0604020202020204" pitchFamily="34" charset="0"/>
              </a:rPr>
              <a:t>a picture, or a type, of the Priesthood</a:t>
            </a:r>
            <a:r>
              <a:rPr lang="en-US" sz="2800" b="1" dirty="0">
                <a:solidFill>
                  <a:schemeClr val="accent5">
                    <a:lumMod val="75000"/>
                  </a:schemeClr>
                </a:solidFill>
                <a:latin typeface="Comic Sans MS" panose="030F0702030302020204" pitchFamily="66" charset="0"/>
              </a:rPr>
              <a:t> which is below the Melchizedek Priesthood. </a:t>
            </a:r>
            <a:br>
              <a:rPr lang="en-US" sz="2800" b="1" dirty="0">
                <a:solidFill>
                  <a:schemeClr val="accent5">
                    <a:lumMod val="75000"/>
                  </a:schemeClr>
                </a:solidFill>
                <a:latin typeface="Comic Sans MS" panose="030F0702030302020204" pitchFamily="66" charset="0"/>
              </a:rPr>
            </a:br>
            <a:r>
              <a:rPr lang="en-US" sz="2800" b="1" dirty="0">
                <a:solidFill>
                  <a:schemeClr val="accent5">
                    <a:lumMod val="75000"/>
                  </a:schemeClr>
                </a:solidFill>
                <a:latin typeface="Comic Sans MS" panose="030F0702030302020204" pitchFamily="66" charset="0"/>
              </a:rPr>
              <a:t>Yahuah commanded Moses to build the earthly tabernacle exactly as it is in Heaven. </a:t>
            </a:r>
            <a:br>
              <a:rPr lang="en-US" sz="2800" b="1" dirty="0">
                <a:solidFill>
                  <a:schemeClr val="accent5">
                    <a:lumMod val="75000"/>
                  </a:schemeClr>
                </a:solidFill>
                <a:latin typeface="Comic Sans MS" panose="030F0702030302020204" pitchFamily="66" charset="0"/>
              </a:rPr>
            </a:br>
            <a:r>
              <a:rPr lang="en-US" sz="2800" b="1" dirty="0">
                <a:solidFill>
                  <a:schemeClr val="accent5">
                    <a:lumMod val="75000"/>
                  </a:schemeClr>
                </a:solidFill>
                <a:latin typeface="Comic Sans MS" panose="030F0702030302020204" pitchFamily="66" charset="0"/>
              </a:rPr>
              <a:t>It’s a picture. All the items in the physical earthly tabernacles has a version in Heaven.</a:t>
            </a:r>
          </a:p>
        </p:txBody>
      </p:sp>
      <p:sp>
        <p:nvSpPr>
          <p:cNvPr id="5" name="TextBox 4">
            <a:extLst>
              <a:ext uri="{FF2B5EF4-FFF2-40B4-BE49-F238E27FC236}">
                <a16:creationId xmlns="" xmlns:a16="http://schemas.microsoft.com/office/drawing/2014/main" id="{BF59EFD8-F7AB-4ABD-8A51-399592CFEFEF}"/>
              </a:ext>
            </a:extLst>
          </p:cNvPr>
          <p:cNvSpPr txBox="1"/>
          <p:nvPr/>
        </p:nvSpPr>
        <p:spPr>
          <a:xfrm>
            <a:off x="600074" y="2566676"/>
            <a:ext cx="1960246" cy="646331"/>
          </a:xfrm>
          <a:prstGeom prst="rect">
            <a:avLst/>
          </a:prstGeom>
          <a:noFill/>
        </p:spPr>
        <p:txBody>
          <a:bodyPr wrap="square" rtlCol="0">
            <a:spAutoFit/>
            <a:scene3d>
              <a:camera prst="orthographicFront"/>
              <a:lightRig rig="soft" dir="tl">
                <a:rot lat="0" lon="0" rev="0"/>
              </a:lightRig>
            </a:scene3d>
            <a:sp3d extrusionH="57150" contourW="25400" prstMaterial="matte">
              <a:bevelT w="25400" h="55880" prst="angle"/>
              <a:contourClr>
                <a:schemeClr val="accent2">
                  <a:tint val="20000"/>
                </a:schemeClr>
              </a:contourClr>
            </a:sp3d>
          </a:bodyPr>
          <a:lstStyle/>
          <a:p>
            <a:pPr algn="ctr"/>
            <a:r>
              <a:rPr lang="en-US" sz="3600" b="1" spc="50" dirty="0">
                <a:ln w="11430"/>
                <a:solidFill>
                  <a:srgbClr val="00B050"/>
                </a:solidFill>
                <a:latin typeface="Comic Sans MS" pitchFamily="66" charset="0"/>
              </a:rPr>
              <a:t>Aaronic</a:t>
            </a:r>
            <a:r>
              <a:rPr lang="en-US" sz="2800" b="1" spc="50" dirty="0">
                <a:ln w="11430"/>
                <a:gradFill>
                  <a:gsLst>
                    <a:gs pos="25000">
                      <a:schemeClr val="accent2">
                        <a:satMod val="155000"/>
                      </a:schemeClr>
                    </a:gs>
                    <a:gs pos="100000">
                      <a:schemeClr val="accent2">
                        <a:shade val="45000"/>
                        <a:satMod val="165000"/>
                      </a:schemeClr>
                    </a:gs>
                  </a:gsLst>
                  <a:lin ang="5400000"/>
                </a:gradFill>
                <a:latin typeface="Comic Sans MS" pitchFamily="66" charset="0"/>
              </a:rPr>
              <a:t> </a:t>
            </a:r>
          </a:p>
        </p:txBody>
      </p:sp>
      <p:sp>
        <p:nvSpPr>
          <p:cNvPr id="8" name="Rectangle 7">
            <a:extLst>
              <a:ext uri="{FF2B5EF4-FFF2-40B4-BE49-F238E27FC236}">
                <a16:creationId xmlns="" xmlns:a16="http://schemas.microsoft.com/office/drawing/2014/main" id="{F54538CD-DA10-44C6-A98C-0DDF652990FA}"/>
              </a:ext>
            </a:extLst>
          </p:cNvPr>
          <p:cNvSpPr/>
          <p:nvPr/>
        </p:nvSpPr>
        <p:spPr>
          <a:xfrm>
            <a:off x="9550326" y="2689787"/>
            <a:ext cx="184731" cy="523220"/>
          </a:xfrm>
          <a:prstGeom prst="rect">
            <a:avLst/>
          </a:prstGeom>
        </p:spPr>
        <p:txBody>
          <a:bodyPr wrap="none">
            <a:spAutoFit/>
          </a:bodyPr>
          <a:lstStyle/>
          <a:p>
            <a:endParaRPr lang="en-US" sz="2800" dirty="0"/>
          </a:p>
        </p:txBody>
      </p:sp>
      <p:sp>
        <p:nvSpPr>
          <p:cNvPr id="2" name="Slide Number Placeholder 1"/>
          <p:cNvSpPr>
            <a:spLocks noGrp="1"/>
          </p:cNvSpPr>
          <p:nvPr>
            <p:ph type="sldNum" sz="quarter" idx="12"/>
          </p:nvPr>
        </p:nvSpPr>
        <p:spPr>
          <a:xfrm>
            <a:off x="9448800" y="6492875"/>
            <a:ext cx="2743200" cy="365125"/>
          </a:xfrm>
        </p:spPr>
        <p:txBody>
          <a:bodyPr/>
          <a:lstStyle/>
          <a:p>
            <a:fld id="{BF62E9A0-3E08-4AC5-9850-D72F782A6339}" type="slidenum">
              <a:rPr lang="en-US" smtClean="0"/>
              <a:t>29</a:t>
            </a:fld>
            <a:endParaRPr lang="en-US" dirty="0"/>
          </a:p>
        </p:txBody>
      </p:sp>
      <p:sp>
        <p:nvSpPr>
          <p:cNvPr id="9" name="TextBox 8">
            <a:extLst>
              <a:ext uri="{FF2B5EF4-FFF2-40B4-BE49-F238E27FC236}">
                <a16:creationId xmlns="" xmlns:a16="http://schemas.microsoft.com/office/drawing/2014/main" id="{61BEBF29-A614-48DB-A53A-FB3900E29499}"/>
              </a:ext>
            </a:extLst>
          </p:cNvPr>
          <p:cNvSpPr txBox="1"/>
          <p:nvPr/>
        </p:nvSpPr>
        <p:spPr>
          <a:xfrm>
            <a:off x="0" y="38636"/>
            <a:ext cx="12192000" cy="923330"/>
          </a:xfrm>
          <a:prstGeom prst="rect">
            <a:avLst/>
          </a:prstGeom>
          <a:gradFill>
            <a:gsLst>
              <a:gs pos="0">
                <a:srgbClr val="00B0F0"/>
              </a:gs>
              <a:gs pos="51000">
                <a:srgbClr val="F0EBD5"/>
              </a:gs>
              <a:gs pos="87000">
                <a:srgbClr val="FFFF00"/>
              </a:gs>
            </a:gsLst>
            <a:lin ang="5400000" scaled="0"/>
          </a:gradFill>
          <a:ln w="57150">
            <a:solidFill>
              <a:srgbClr val="FFC000"/>
            </a:solidFill>
          </a:ln>
          <a:scene3d>
            <a:camera prst="orthographicFront"/>
            <a:lightRig rig="threePt" dir="t"/>
          </a:scene3d>
          <a:sp3d>
            <a:bevelT w="152400" h="50800" prst="softRound"/>
          </a:sp3d>
        </p:spPr>
        <p:txBody>
          <a:bodyPr wrap="square" rtlCol="0">
            <a:spAutoFit/>
            <a:sp3d extrusionH="57150">
              <a:bevelT h="25400" prst="softRound"/>
            </a:sp3d>
          </a:bodyPr>
          <a:lstStyle/>
          <a:p>
            <a:pPr algn="ctr"/>
            <a:r>
              <a:rPr lang="en-US" sz="5400" b="1" dirty="0">
                <a:ln w="6600">
                  <a:solidFill>
                    <a:schemeClr val="accent2"/>
                  </a:solidFill>
                  <a:prstDash val="solid"/>
                </a:ln>
                <a:solidFill>
                  <a:srgbClr val="FFFFFF"/>
                </a:solidFill>
                <a:effectLst>
                  <a:outerShdw dist="38100" dir="2700000" algn="tl" rotWithShape="0">
                    <a:schemeClr val="accent2"/>
                  </a:outerShdw>
                </a:effectLst>
              </a:rPr>
              <a:t> </a:t>
            </a:r>
            <a:r>
              <a:rPr lang="en-US" sz="4800" b="1" dirty="0">
                <a:ln w="1905">
                  <a:solidFill>
                    <a:schemeClr val="accent1">
                      <a:lumMod val="75000"/>
                    </a:schemeClr>
                  </a:solidFill>
                </a:ln>
                <a:solidFill>
                  <a:srgbClr val="FFC000"/>
                </a:solidFill>
                <a:effectLst>
                  <a:innerShdw blurRad="69850" dist="43180" dir="5400000">
                    <a:srgbClr val="000000">
                      <a:alpha val="65000"/>
                    </a:srgbClr>
                  </a:innerShdw>
                </a:effectLst>
              </a:rPr>
              <a:t>How Many Shofar/Trumpets Should Be Used?</a:t>
            </a:r>
            <a:endParaRPr lang="en-US" sz="4800" b="1" dirty="0">
              <a:ln w="1905">
                <a:solidFill>
                  <a:schemeClr val="accent1">
                    <a:lumMod val="75000"/>
                  </a:schemeClr>
                </a:solidFill>
              </a:ln>
              <a:solidFill>
                <a:srgbClr val="FFC000"/>
              </a:solidFill>
              <a:effectLst>
                <a:outerShdw dist="38100" dir="2700000" algn="tl" rotWithShape="0">
                  <a:schemeClr val="accent2"/>
                </a:outerShdw>
              </a:effectLst>
            </a:endParaRPr>
          </a:p>
        </p:txBody>
      </p:sp>
      <p:sp>
        <p:nvSpPr>
          <p:cNvPr id="10" name="TextBox 9">
            <a:extLst>
              <a:ext uri="{FF2B5EF4-FFF2-40B4-BE49-F238E27FC236}">
                <a16:creationId xmlns="" xmlns:a16="http://schemas.microsoft.com/office/drawing/2014/main" id="{BF59EFD8-F7AB-4ABD-8A51-399592CFEFEF}"/>
              </a:ext>
            </a:extLst>
          </p:cNvPr>
          <p:cNvSpPr txBox="1"/>
          <p:nvPr/>
        </p:nvSpPr>
        <p:spPr>
          <a:xfrm>
            <a:off x="9169326" y="2614774"/>
            <a:ext cx="4479200" cy="646331"/>
          </a:xfrm>
          <a:prstGeom prst="rect">
            <a:avLst/>
          </a:prstGeom>
          <a:noFill/>
        </p:spPr>
        <p:txBody>
          <a:bodyPr wrap="square" rtlCol="0">
            <a:spAutoFit/>
            <a:scene3d>
              <a:camera prst="orthographicFront"/>
              <a:lightRig rig="soft" dir="tl">
                <a:rot lat="0" lon="0" rev="0"/>
              </a:lightRig>
            </a:scene3d>
            <a:sp3d extrusionH="57150" contourW="25400" prstMaterial="matte">
              <a:bevelT w="25400" h="55880" prst="angle"/>
              <a:contourClr>
                <a:schemeClr val="accent2">
                  <a:tint val="20000"/>
                </a:schemeClr>
              </a:contourClr>
            </a:sp3d>
          </a:bodyPr>
          <a:lstStyle/>
          <a:p>
            <a:r>
              <a:rPr lang="en-US" sz="3600" b="1" spc="50" dirty="0">
                <a:ln w="11430"/>
                <a:solidFill>
                  <a:srgbClr val="0070C0"/>
                </a:solidFill>
                <a:latin typeface="Comic Sans MS" pitchFamily="66" charset="0"/>
              </a:rPr>
              <a:t>Melchizedek</a:t>
            </a:r>
            <a:endParaRPr lang="en-US" sz="2800" b="1" spc="50" dirty="0">
              <a:ln w="11430"/>
              <a:solidFill>
                <a:srgbClr val="0070C0"/>
              </a:solidFill>
              <a:latin typeface="Comic Sans MS" pitchFamily="66" charset="0"/>
            </a:endParaRPr>
          </a:p>
        </p:txBody>
      </p:sp>
      <p:pic>
        <p:nvPicPr>
          <p:cNvPr id="16387" name="Picture 3" descr="C:\Users\Rae\Desktop\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4230" y="3266268"/>
            <a:ext cx="1694696" cy="308823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6388" name="Picture 4" descr="C:\Users\Rae\Desktop\29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874" y="3213006"/>
            <a:ext cx="2498725" cy="333449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03164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68AC12EA-C8BE-41F2-B9B0-D347E1069CD4}"/>
              </a:ext>
            </a:extLst>
          </p:cNvPr>
          <p:cNvSpPr/>
          <p:nvPr/>
        </p:nvSpPr>
        <p:spPr>
          <a:xfrm>
            <a:off x="5586404" y="181657"/>
            <a:ext cx="6448912" cy="3016210"/>
          </a:xfrm>
          <a:prstGeom prst="rect">
            <a:avLst/>
          </a:prstGeom>
          <a:noFill/>
        </p:spPr>
        <p:txBody>
          <a:bodyPr wrap="square" lIns="91440" tIns="45720" rIns="91440" bIns="45720">
            <a:spAutoFit/>
            <a:scene3d>
              <a:camera prst="orthographicFront"/>
              <a:lightRig rig="threePt" dir="t"/>
            </a:scene3d>
            <a:sp3d extrusionH="57150">
              <a:bevelT h="25400" prst="softRound"/>
            </a:sp3d>
          </a:bodyPr>
          <a:lstStyle/>
          <a:p>
            <a:pPr algn="ctr"/>
            <a:r>
              <a:rPr lang="en-US" sz="4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Comic Sans MS" pitchFamily="66" charset="0"/>
              </a:rPr>
              <a:t>What does the Bible tell us about the </a:t>
            </a:r>
            <a:r>
              <a:rPr lang="en-US" sz="4800" b="1" dirty="0">
                <a:ln w="22225">
                  <a:solidFill>
                    <a:schemeClr val="accent2"/>
                  </a:solidFill>
                  <a:prstDash val="solid"/>
                </a:ln>
                <a:solidFill>
                  <a:schemeClr val="accent2">
                    <a:lumMod val="40000"/>
                    <a:lumOff val="60000"/>
                  </a:schemeClr>
                </a:solidFill>
                <a:latin typeface="Comic Sans MS" pitchFamily="66" charset="0"/>
              </a:rPr>
              <a:t>Shofar</a:t>
            </a:r>
            <a:r>
              <a:rPr lang="en-US" sz="5400" b="1" dirty="0">
                <a:ln w="22225">
                  <a:solidFill>
                    <a:schemeClr val="accent2"/>
                  </a:solidFill>
                  <a:prstDash val="solid"/>
                </a:ln>
                <a:solidFill>
                  <a:schemeClr val="accent2">
                    <a:lumMod val="40000"/>
                    <a:lumOff val="60000"/>
                  </a:schemeClr>
                </a:solidFill>
                <a:latin typeface="Comic Sans MS" pitchFamily="66" charset="0"/>
              </a:rPr>
              <a:t>?</a:t>
            </a:r>
            <a:endParaRPr lang="en-US" sz="6600" b="1" dirty="0">
              <a:ln w="22225">
                <a:solidFill>
                  <a:schemeClr val="accent2"/>
                </a:solidFill>
                <a:prstDash val="solid"/>
              </a:ln>
              <a:solidFill>
                <a:schemeClr val="accent2">
                  <a:lumMod val="40000"/>
                  <a:lumOff val="60000"/>
                </a:schemeClr>
              </a:solidFill>
              <a:latin typeface="Comic Sans MS" pitchFamily="66" charset="0"/>
            </a:endParaRPr>
          </a:p>
          <a:p>
            <a:pPr algn="ctr"/>
            <a:endParaRPr lang="en-US" sz="4000" dirty="0">
              <a:solidFill>
                <a:schemeClr val="accent6">
                  <a:lumMod val="75000"/>
                </a:schemeClr>
              </a:solidFill>
            </a:endParaRPr>
          </a:p>
        </p:txBody>
      </p:sp>
      <p:sp>
        <p:nvSpPr>
          <p:cNvPr id="2" name="Slide Number Placeholder 1"/>
          <p:cNvSpPr>
            <a:spLocks noGrp="1"/>
          </p:cNvSpPr>
          <p:nvPr>
            <p:ph type="sldNum" sz="quarter" idx="12"/>
          </p:nvPr>
        </p:nvSpPr>
        <p:spPr>
          <a:xfrm>
            <a:off x="9354879" y="6397626"/>
            <a:ext cx="2743200" cy="365125"/>
          </a:xfrm>
        </p:spPr>
        <p:txBody>
          <a:bodyPr/>
          <a:lstStyle/>
          <a:p>
            <a:fld id="{BF62E9A0-3E08-4AC5-9850-D72F782A6339}" type="slidenum">
              <a:rPr lang="en-US" smtClean="0"/>
              <a:t>3</a:t>
            </a:fld>
            <a:endParaRPr lang="en-US"/>
          </a:p>
        </p:txBody>
      </p:sp>
    </p:spTree>
    <p:extLst>
      <p:ext uri="{BB962C8B-B14F-4D97-AF65-F5344CB8AC3E}">
        <p14:creationId xmlns:p14="http://schemas.microsoft.com/office/powerpoint/2010/main" val="16178061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23000">
              <a:srgbClr val="EADDCC"/>
            </a:gs>
            <a:gs pos="50000">
              <a:srgbClr val="CCECFF"/>
            </a:gs>
            <a:gs pos="76000">
              <a:srgbClr val="FFFFCC"/>
            </a:gs>
          </a:gsLst>
          <a:lin ang="18900000" scaled="1"/>
          <a:tileRect/>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9439180" y="6430357"/>
            <a:ext cx="2743200" cy="365125"/>
          </a:xfrm>
        </p:spPr>
        <p:txBody>
          <a:bodyPr/>
          <a:lstStyle/>
          <a:p>
            <a:fld id="{BF62E9A0-3E08-4AC5-9850-D72F782A6339}" type="slidenum">
              <a:rPr lang="en-US" smtClean="0"/>
              <a:t>30</a:t>
            </a:fld>
            <a:endParaRPr lang="en-US" dirty="0"/>
          </a:p>
        </p:txBody>
      </p:sp>
      <p:sp>
        <p:nvSpPr>
          <p:cNvPr id="5" name="Rectangle 4">
            <a:extLst>
              <a:ext uri="{FF2B5EF4-FFF2-40B4-BE49-F238E27FC236}">
                <a16:creationId xmlns="" xmlns:a16="http://schemas.microsoft.com/office/drawing/2014/main" id="{97470A57-4045-48AD-9512-20724EFF4D91}"/>
              </a:ext>
            </a:extLst>
          </p:cNvPr>
          <p:cNvSpPr/>
          <p:nvPr/>
        </p:nvSpPr>
        <p:spPr>
          <a:xfrm>
            <a:off x="452846" y="798284"/>
            <a:ext cx="11495314" cy="2308324"/>
          </a:xfrm>
          <a:prstGeom prst="rect">
            <a:avLst/>
          </a:prstGeom>
        </p:spPr>
        <p:txBody>
          <a:bodyPr wrap="square">
            <a:spAutoFit/>
            <a:scene3d>
              <a:camera prst="orthographicFront"/>
              <a:lightRig rig="threePt" dir="t"/>
            </a:scene3d>
            <a:sp3d extrusionH="57150">
              <a:bevelT w="38100" h="38100" prst="angle"/>
            </a:sp3d>
          </a:bodyPr>
          <a:lstStyle/>
          <a:p>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anose="030F0702030302020204" pitchFamily="66" charset="0"/>
                <a:cs typeface="Arial" panose="020B0604020202020204" pitchFamily="34" charset="0"/>
              </a:rPr>
              <a:t>1. to summon the congregation </a:t>
            </a:r>
          </a:p>
          <a:p>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anose="030F0702030302020204" pitchFamily="66" charset="0"/>
                <a:cs typeface="Arial" panose="020B0604020202020204" pitchFamily="34" charset="0"/>
              </a:rPr>
              <a:t>2. to set out on their journey. </a:t>
            </a:r>
          </a:p>
          <a:p>
            <a:endParaRPr lang="en-US" sz="1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anose="020B0604020202020204" pitchFamily="34" charset="0"/>
              <a:cs typeface="Arial" panose="020B0604020202020204" pitchFamily="34" charset="0"/>
            </a:endParaRPr>
          </a:p>
          <a:p>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anose="020B0604020202020204" pitchFamily="34" charset="0"/>
                <a:cs typeface="Arial" panose="020B0604020202020204" pitchFamily="34" charset="0"/>
              </a:rPr>
              <a:t> These two silver trumpets are </a:t>
            </a:r>
            <a:r>
              <a:rPr lang="en-US" sz="32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anose="020B0604020202020204" pitchFamily="34" charset="0"/>
                <a:cs typeface="Arial" panose="020B0604020202020204" pitchFamily="34" charset="0"/>
              </a:rPr>
              <a:t>not</a:t>
            </a: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anose="020B0604020202020204" pitchFamily="34" charset="0"/>
                <a:cs typeface="Arial" panose="020B0604020202020204" pitchFamily="34" charset="0"/>
              </a:rPr>
              <a:t> </a:t>
            </a:r>
            <a:r>
              <a:rPr lang="en-US" sz="32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anose="020B0604020202020204" pitchFamily="34" charset="0"/>
                <a:cs typeface="Arial" panose="020B0604020202020204" pitchFamily="34" charset="0"/>
              </a:rPr>
              <a:t>shofars</a:t>
            </a: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anose="020B0604020202020204" pitchFamily="34" charset="0"/>
                <a:cs typeface="Arial" panose="020B0604020202020204" pitchFamily="34" charset="0"/>
              </a:rPr>
              <a:t>. </a:t>
            </a:r>
          </a:p>
          <a:p>
            <a:r>
              <a:rPr lang="en-US" sz="32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anose="020B0604020202020204" pitchFamily="34" charset="0"/>
                <a:cs typeface="Arial" panose="020B0604020202020204" pitchFamily="34" charset="0"/>
              </a:rPr>
              <a:t> Trumpets [</a:t>
            </a:r>
            <a:r>
              <a:rPr lang="en-US" sz="32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anose="020B0604020202020204" pitchFamily="34" charset="0"/>
                <a:cs typeface="Arial" panose="020B0604020202020204" pitchFamily="34" charset="0"/>
              </a:rPr>
              <a:t>khatzotzerah</a:t>
            </a:r>
            <a:r>
              <a:rPr lang="en-US" sz="32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anose="020B0604020202020204" pitchFamily="34" charset="0"/>
                <a:cs typeface="Arial" panose="020B0604020202020204" pitchFamily="34" charset="0"/>
              </a:rPr>
              <a:t>]</a:t>
            </a: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anose="020B0604020202020204" pitchFamily="34" charset="0"/>
                <a:cs typeface="Arial" panose="020B0604020202020204" pitchFamily="34" charset="0"/>
              </a:rPr>
              <a:t> </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anose="020B0604020202020204" pitchFamily="34" charset="0"/>
                <a:cs typeface="Arial" panose="020B0604020202020204" pitchFamily="34" charset="0"/>
              </a:rPr>
              <a:t>(Strong’s H2689). </a:t>
            </a:r>
            <a:endParaRPr lang="en-US" sz="2400" b="1" u="sng"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anose="030F0702030302020204" pitchFamily="66" charset="0"/>
              <a:cs typeface="Arial" panose="020B0604020202020204" pitchFamily="34" charset="0"/>
              <a:hlinkClick r:id="rId2">
                <a:extLst>
                  <a:ext uri="{A12FA001-AC4F-418D-AE19-62706E023703}">
                    <ahyp:hlinkClr xmlns="" xmlns:ahyp="http://schemas.microsoft.com/office/drawing/2018/hyperlinkcolor" val="tx"/>
                  </a:ext>
                </a:extLst>
              </a:hlinkClick>
            </a:endParaRPr>
          </a:p>
        </p:txBody>
      </p:sp>
      <p:sp>
        <p:nvSpPr>
          <p:cNvPr id="7" name="Rectangle 6">
            <a:extLst>
              <a:ext uri="{FF2B5EF4-FFF2-40B4-BE49-F238E27FC236}">
                <a16:creationId xmlns="" xmlns:a16="http://schemas.microsoft.com/office/drawing/2014/main" id="{6B70067C-D1FC-4499-87E9-20D64D4421F1}"/>
              </a:ext>
            </a:extLst>
          </p:cNvPr>
          <p:cNvSpPr/>
          <p:nvPr/>
        </p:nvSpPr>
        <p:spPr>
          <a:xfrm>
            <a:off x="312850" y="151953"/>
            <a:ext cx="11635310" cy="646331"/>
          </a:xfrm>
          <a:prstGeom prst="rect">
            <a:avLst/>
          </a:prstGeom>
        </p:spPr>
        <p:txBody>
          <a:bodyPr wrap="square">
            <a:spAutoFit/>
            <a:scene3d>
              <a:camera prst="orthographicFront"/>
              <a:lightRig rig="threePt" dir="t"/>
            </a:scene3d>
            <a:sp3d extrusionH="57150">
              <a:bevelT w="38100" h="38100" prst="angle"/>
            </a:sp3d>
          </a:bodyPr>
          <a:lstStyle/>
          <a:p>
            <a:pPr algn="ctr"/>
            <a:r>
              <a:rPr lang="en-US" sz="3600" b="1" dirty="0">
                <a:ln w="0"/>
                <a:solidFill>
                  <a:srgbClr val="00B0F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These silver trumpets have two primary purposes: </a:t>
            </a:r>
          </a:p>
        </p:txBody>
      </p:sp>
      <p:sp>
        <p:nvSpPr>
          <p:cNvPr id="8" name="TextBox 7">
            <a:extLst>
              <a:ext uri="{FF2B5EF4-FFF2-40B4-BE49-F238E27FC236}">
                <a16:creationId xmlns="" xmlns:a16="http://schemas.microsoft.com/office/drawing/2014/main" id="{0303AF17-2DD0-47B6-B8CD-71A17F013C55}"/>
              </a:ext>
            </a:extLst>
          </p:cNvPr>
          <p:cNvSpPr txBox="1"/>
          <p:nvPr/>
        </p:nvSpPr>
        <p:spPr>
          <a:xfrm>
            <a:off x="4604656" y="4846727"/>
            <a:ext cx="7206344" cy="1569660"/>
          </a:xfrm>
          <a:prstGeom prst="rect">
            <a:avLst/>
          </a:prstGeom>
          <a:noFill/>
        </p:spPr>
        <p:txBody>
          <a:bodyPr wrap="square" rtlCol="0">
            <a:spAutoFit/>
            <a:scene3d>
              <a:camera prst="orthographicFront"/>
              <a:lightRig rig="threePt" dir="t"/>
            </a:scene3d>
            <a:sp3d extrusionH="57150">
              <a:bevelT w="38100" h="38100"/>
            </a:sp3d>
          </a:bodyPr>
          <a:lstStyle/>
          <a:p>
            <a:r>
              <a:rPr lang="en-US" sz="2400" b="1" u="sng" dirty="0">
                <a:ln w="0"/>
                <a:solidFill>
                  <a:srgbClr val="FF0000"/>
                </a:solidFill>
                <a:effectLst>
                  <a:outerShdw blurRad="38100" dist="25400" dir="5400000" algn="ctr" rotWithShape="0">
                    <a:srgbClr val="6E747A">
                      <a:alpha val="43000"/>
                    </a:srgbClr>
                  </a:outerShdw>
                </a:effectLst>
                <a:latin typeface="Comic Sans MS" panose="030F0702030302020204" pitchFamily="66" charset="0"/>
                <a:cs typeface="Arial" panose="020B0604020202020204" pitchFamily="34" charset="0"/>
                <a:hlinkClick r:id="rId2">
                  <a:extLst>
                    <a:ext uri="{A12FA001-AC4F-418D-AE19-62706E023703}">
                      <ahyp:hlinkClr xmlns="" xmlns:ahyp="http://schemas.microsoft.com/office/drawing/2018/hyperlinkcolor" val="tx"/>
                    </a:ext>
                  </a:extLst>
                </a:hlinkClick>
              </a:rPr>
              <a:t>Matt 24:31</a:t>
            </a:r>
            <a:r>
              <a:rPr lang="en-US" sz="2400" b="1" dirty="0">
                <a:ln w="0"/>
                <a:solidFill>
                  <a:srgbClr val="FF0000"/>
                </a:solidFill>
                <a:effectLst>
                  <a:outerShdw blurRad="38100" dist="25400" dir="5400000" algn="ctr" rotWithShape="0">
                    <a:srgbClr val="6E747A">
                      <a:alpha val="43000"/>
                    </a:srgbClr>
                  </a:outerShdw>
                </a:effectLst>
                <a:latin typeface="Comic Sans MS" panose="030F0702030302020204" pitchFamily="66" charset="0"/>
                <a:cs typeface="Arial" panose="020B0604020202020204" pitchFamily="34" charset="0"/>
              </a:rPr>
              <a:t>  </a:t>
            </a:r>
            <a:r>
              <a:rPr lang="en-US" sz="2400" b="1" dirty="0">
                <a:solidFill>
                  <a:srgbClr val="FF0000"/>
                </a:solidFill>
                <a:latin typeface="Comic Sans MS" panose="030F0702030302020204" pitchFamily="66" charset="0"/>
              </a:rPr>
              <a:t>And He will send forth His angels with A GREAT TRUMPET and THEY WILL GATHER TOGETHER His elect from the four winds, from one end of the sky to the other.</a:t>
            </a:r>
            <a:endParaRPr lang="en-US" sz="2400" b="1" dirty="0">
              <a:ln w="0"/>
              <a:solidFill>
                <a:srgbClr val="FF0000"/>
              </a:solidFill>
              <a:effectLst>
                <a:outerShdw blurRad="38100" dist="25400" dir="5400000" algn="ctr" rotWithShape="0">
                  <a:srgbClr val="6E747A">
                    <a:alpha val="43000"/>
                  </a:srgbClr>
                </a:outerShdw>
              </a:effectLst>
              <a:latin typeface="Comic Sans MS" panose="030F0702030302020204" pitchFamily="66" charset="0"/>
              <a:cs typeface="Arial" panose="020B0604020202020204" pitchFamily="34" charset="0"/>
            </a:endParaRPr>
          </a:p>
        </p:txBody>
      </p:sp>
      <p:sp>
        <p:nvSpPr>
          <p:cNvPr id="9" name="TextBox 8">
            <a:extLst>
              <a:ext uri="{FF2B5EF4-FFF2-40B4-BE49-F238E27FC236}">
                <a16:creationId xmlns="" xmlns:a16="http://schemas.microsoft.com/office/drawing/2014/main" id="{052C4FC9-4DDD-4191-97AD-7B40421A3F61}"/>
              </a:ext>
            </a:extLst>
          </p:cNvPr>
          <p:cNvSpPr txBox="1"/>
          <p:nvPr/>
        </p:nvSpPr>
        <p:spPr>
          <a:xfrm>
            <a:off x="1384663" y="3200400"/>
            <a:ext cx="9631680" cy="1384995"/>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en-US" sz="2800" b="1" dirty="0">
                <a:ln w="0"/>
                <a:solidFill>
                  <a:srgbClr val="BE605E"/>
                </a:solidFill>
                <a:effectLst>
                  <a:outerShdw blurRad="38100" dist="25400" dir="5400000" algn="ctr" rotWithShape="0">
                    <a:srgbClr val="6E747A">
                      <a:alpha val="43000"/>
                    </a:srgbClr>
                  </a:outerShdw>
                </a:effectLst>
                <a:latin typeface="Comic Sans MS" panose="030F0702030302020204" pitchFamily="66" charset="0"/>
                <a:cs typeface="Arial" panose="020B0604020202020204" pitchFamily="34" charset="0"/>
              </a:rPr>
              <a:t>They were silver, not derived from an animal. </a:t>
            </a:r>
            <a:br>
              <a:rPr lang="en-US" sz="2800" b="1" dirty="0">
                <a:ln w="0"/>
                <a:solidFill>
                  <a:srgbClr val="BE605E"/>
                </a:solidFill>
                <a:effectLst>
                  <a:outerShdw blurRad="38100" dist="25400" dir="5400000" algn="ctr" rotWithShape="0">
                    <a:srgbClr val="6E747A">
                      <a:alpha val="43000"/>
                    </a:srgbClr>
                  </a:outerShdw>
                </a:effectLst>
                <a:latin typeface="Comic Sans MS" panose="030F0702030302020204" pitchFamily="66" charset="0"/>
                <a:cs typeface="Arial" panose="020B0604020202020204" pitchFamily="34" charset="0"/>
              </a:rPr>
            </a:br>
            <a:r>
              <a:rPr lang="en-US" sz="2800" b="1" dirty="0">
                <a:ln w="0"/>
                <a:solidFill>
                  <a:srgbClr val="BE605E"/>
                </a:solidFill>
                <a:effectLst>
                  <a:outerShdw blurRad="38100" dist="25400" dir="5400000" algn="ctr" rotWithShape="0">
                    <a:srgbClr val="6E747A">
                      <a:alpha val="43000"/>
                    </a:srgbClr>
                  </a:outerShdw>
                </a:effectLst>
                <a:latin typeface="Comic Sans MS" panose="030F0702030302020204" pitchFamily="66" charset="0"/>
                <a:cs typeface="Arial" panose="020B0604020202020204" pitchFamily="34" charset="0"/>
              </a:rPr>
              <a:t>They were under the control of the High Priest, </a:t>
            </a:r>
            <a:br>
              <a:rPr lang="en-US" sz="2800" b="1" dirty="0">
                <a:ln w="0"/>
                <a:solidFill>
                  <a:srgbClr val="BE605E"/>
                </a:solidFill>
                <a:effectLst>
                  <a:outerShdw blurRad="38100" dist="25400" dir="5400000" algn="ctr" rotWithShape="0">
                    <a:srgbClr val="6E747A">
                      <a:alpha val="43000"/>
                    </a:srgbClr>
                  </a:outerShdw>
                </a:effectLst>
                <a:latin typeface="Comic Sans MS" panose="030F0702030302020204" pitchFamily="66" charset="0"/>
                <a:cs typeface="Arial" panose="020B0604020202020204" pitchFamily="34" charset="0"/>
              </a:rPr>
            </a:br>
            <a:r>
              <a:rPr lang="en-US" sz="2800" b="1" dirty="0">
                <a:ln w="0"/>
                <a:solidFill>
                  <a:srgbClr val="BE605E"/>
                </a:solidFill>
                <a:effectLst>
                  <a:outerShdw blurRad="38100" dist="25400" dir="5400000" algn="ctr" rotWithShape="0">
                    <a:srgbClr val="6E747A">
                      <a:alpha val="43000"/>
                    </a:srgbClr>
                  </a:outerShdw>
                </a:effectLst>
                <a:latin typeface="Comic Sans MS" panose="030F0702030302020204" pitchFamily="66" charset="0"/>
                <a:cs typeface="Arial" panose="020B0604020202020204" pitchFamily="34" charset="0"/>
              </a:rPr>
              <a:t>just as our High Priest Yahusha tells. </a:t>
            </a:r>
            <a:r>
              <a:rPr lang="en-US" sz="2400" b="1" dirty="0">
                <a:ln w="0"/>
                <a:solidFill>
                  <a:srgbClr val="BE605E"/>
                </a:solidFill>
                <a:effectLst>
                  <a:outerShdw blurRad="38100" dist="25400" dir="5400000" algn="ctr" rotWithShape="0">
                    <a:srgbClr val="6E747A">
                      <a:alpha val="43000"/>
                    </a:srgbClr>
                  </a:outerShdw>
                </a:effectLst>
                <a:latin typeface="Comic Sans MS" panose="030F0702030302020204" pitchFamily="66" charset="0"/>
                <a:cs typeface="Arial" panose="020B0604020202020204" pitchFamily="34" charset="0"/>
              </a:rPr>
              <a:t> </a:t>
            </a:r>
          </a:p>
        </p:txBody>
      </p:sp>
      <p:pic>
        <p:nvPicPr>
          <p:cNvPr id="19459" name="Picture 3" descr="C:\Users\Rae\Desktop\silver trumpet with angel edi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40185" y="938212"/>
            <a:ext cx="3107975" cy="13239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2" name="Picture 3" descr="C:\Users\Rae\Desktop\silver trumpet with angel edi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79120" y="4846727"/>
            <a:ext cx="3719545" cy="158363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43871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1000"/>
                                        <p:tgtEl>
                                          <p:spTgt spid="5">
                                            <p:txEl>
                                              <p:pRg st="1" end="1"/>
                                            </p:txEl>
                                          </p:spTgt>
                                        </p:tgtEl>
                                      </p:cBhvr>
                                    </p:animEffect>
                                    <p:anim calcmode="lin" valueType="num">
                                      <p:cBhvr>
                                        <p:cTn id="14"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fade">
                                      <p:cBhvr>
                                        <p:cTn id="20" dur="1000"/>
                                        <p:tgtEl>
                                          <p:spTgt spid="5">
                                            <p:txEl>
                                              <p:pRg st="3" end="3"/>
                                            </p:txEl>
                                          </p:spTgt>
                                        </p:tgtEl>
                                      </p:cBhvr>
                                    </p:animEffect>
                                    <p:anim calcmode="lin" valueType="num">
                                      <p:cBhvr>
                                        <p:cTn id="21"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2"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42" presetClass="entr" presetSubtype="0" fill="hold" nodeType="afterEffect">
                                  <p:stCondLst>
                                    <p:cond delay="0"/>
                                  </p:stCondLst>
                                  <p:childTnLst>
                                    <p:set>
                                      <p:cBhvr>
                                        <p:cTn id="25" dur="1" fill="hold">
                                          <p:stCondLst>
                                            <p:cond delay="0"/>
                                          </p:stCondLst>
                                        </p:cTn>
                                        <p:tgtEl>
                                          <p:spTgt spid="5">
                                            <p:txEl>
                                              <p:pRg st="4" end="4"/>
                                            </p:txEl>
                                          </p:spTgt>
                                        </p:tgtEl>
                                        <p:attrNameLst>
                                          <p:attrName>style.visibility</p:attrName>
                                        </p:attrNameLst>
                                      </p:cBhvr>
                                      <p:to>
                                        <p:strVal val="visible"/>
                                      </p:to>
                                    </p:set>
                                    <p:animEffect transition="in" filter="fade">
                                      <p:cBhvr>
                                        <p:cTn id="26" dur="1000"/>
                                        <p:tgtEl>
                                          <p:spTgt spid="5">
                                            <p:txEl>
                                              <p:pRg st="4" end="4"/>
                                            </p:txEl>
                                          </p:spTgt>
                                        </p:tgtEl>
                                      </p:cBhvr>
                                    </p:animEffect>
                                    <p:anim calcmode="lin" valueType="num">
                                      <p:cBhvr>
                                        <p:cTn id="27"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1000"/>
                                        <p:tgtEl>
                                          <p:spTgt spid="8"/>
                                        </p:tgtEl>
                                      </p:cBhvr>
                                    </p:animEffect>
                                    <p:anim calcmode="lin" valueType="num">
                                      <p:cBhvr>
                                        <p:cTn id="41" dur="1000" fill="hold"/>
                                        <p:tgtEl>
                                          <p:spTgt spid="8"/>
                                        </p:tgtEl>
                                        <p:attrNameLst>
                                          <p:attrName>ppt_x</p:attrName>
                                        </p:attrNameLst>
                                      </p:cBhvr>
                                      <p:tavLst>
                                        <p:tav tm="0">
                                          <p:val>
                                            <p:strVal val="#ppt_x"/>
                                          </p:val>
                                        </p:tav>
                                        <p:tav tm="100000">
                                          <p:val>
                                            <p:strVal val="#ppt_x"/>
                                          </p:val>
                                        </p:tav>
                                      </p:tavLst>
                                    </p:anim>
                                    <p:anim calcmode="lin" valueType="num">
                                      <p:cBhvr>
                                        <p:cTn id="4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rgbClr val="D7BE9D"/>
            </a:gs>
            <a:gs pos="92000">
              <a:srgbClr val="EADDCC"/>
            </a:gs>
            <a:gs pos="37000">
              <a:srgbClr val="CCECFF"/>
            </a:gs>
            <a:gs pos="71000">
              <a:srgbClr val="FFFFCC"/>
            </a:gs>
          </a:gsLst>
          <a:lin ang="18900000" scaled="1"/>
        </a:gra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DC13526D-27DD-4473-BCFC-116DD9C0A040}"/>
              </a:ext>
            </a:extLst>
          </p:cNvPr>
          <p:cNvSpPr/>
          <p:nvPr/>
        </p:nvSpPr>
        <p:spPr>
          <a:xfrm>
            <a:off x="350520" y="151178"/>
            <a:ext cx="5806440" cy="6555641"/>
          </a:xfrm>
          <a:prstGeom prst="rect">
            <a:avLst/>
          </a:prstGeom>
        </p:spPr>
        <p:txBody>
          <a:bodyPr wrap="square">
            <a:spAutoFit/>
            <a:scene3d>
              <a:camera prst="orthographicFront"/>
              <a:lightRig rig="threePt" dir="t"/>
            </a:scene3d>
            <a:sp3d extrusionH="57150">
              <a:bevelT w="38100" h="38100"/>
            </a:sp3d>
          </a:bodyPr>
          <a:lstStyle/>
          <a:p>
            <a:r>
              <a:rPr lang="en-US" sz="2800" b="1" dirty="0">
                <a:ln w="1905"/>
                <a:solidFill>
                  <a:schemeClr val="accent1"/>
                </a:solidFill>
                <a:effectLst>
                  <a:innerShdw blurRad="69850" dist="43180" dir="5400000">
                    <a:srgbClr val="000000">
                      <a:alpha val="65000"/>
                    </a:srgbClr>
                  </a:innerShdw>
                </a:effectLst>
                <a:latin typeface="Comic Sans MS" panose="030F0702030302020204" pitchFamily="66" charset="0"/>
              </a:rPr>
              <a:t>Numbers 10:2-10</a:t>
            </a:r>
          </a:p>
          <a:p>
            <a:r>
              <a:rPr lang="en-US" sz="2800" dirty="0">
                <a:solidFill>
                  <a:schemeClr val="accent5">
                    <a:lumMod val="75000"/>
                  </a:schemeClr>
                </a:solidFill>
                <a:latin typeface="Comic Sans MS" panose="030F0702030302020204" pitchFamily="66" charset="0"/>
              </a:rPr>
              <a:t>Yahuah said to Moses: </a:t>
            </a:r>
          </a:p>
          <a:p>
            <a:r>
              <a:rPr lang="en-US" sz="2800" b="1" baseline="30000" dirty="0">
                <a:solidFill>
                  <a:schemeClr val="accent5">
                    <a:lumMod val="75000"/>
                  </a:schemeClr>
                </a:solidFill>
                <a:latin typeface="Comic Sans MS" panose="030F0702030302020204" pitchFamily="66" charset="0"/>
              </a:rPr>
              <a:t>2 </a:t>
            </a:r>
            <a:r>
              <a:rPr lang="en-US" sz="2800" dirty="0">
                <a:solidFill>
                  <a:schemeClr val="accent5">
                    <a:lumMod val="75000"/>
                  </a:schemeClr>
                </a:solidFill>
                <a:latin typeface="Comic Sans MS" panose="030F0702030302020204" pitchFamily="66" charset="0"/>
              </a:rPr>
              <a:t>“Make two trumpets of hammered silver, and use them for </a:t>
            </a:r>
            <a:r>
              <a:rPr lang="en-US" sz="2800" b="1" dirty="0">
                <a:ln w="22225">
                  <a:solidFill>
                    <a:schemeClr val="accent2"/>
                  </a:solidFill>
                  <a:prstDash val="solid"/>
                </a:ln>
                <a:solidFill>
                  <a:schemeClr val="accent2">
                    <a:lumMod val="40000"/>
                    <a:lumOff val="60000"/>
                  </a:schemeClr>
                </a:solidFill>
                <a:latin typeface="Comic Sans MS" panose="030F0702030302020204" pitchFamily="66" charset="0"/>
              </a:rPr>
              <a:t>calling the community together </a:t>
            </a:r>
            <a:r>
              <a:rPr lang="en-US" sz="2800" dirty="0">
                <a:solidFill>
                  <a:schemeClr val="accent5">
                    <a:lumMod val="75000"/>
                  </a:schemeClr>
                </a:solidFill>
                <a:latin typeface="Comic Sans MS" panose="030F0702030302020204" pitchFamily="66" charset="0"/>
              </a:rPr>
              <a:t>and for having the camps set out. </a:t>
            </a:r>
          </a:p>
          <a:p>
            <a:r>
              <a:rPr lang="en-US" sz="2800" b="1" baseline="30000" dirty="0">
                <a:solidFill>
                  <a:schemeClr val="accent5">
                    <a:lumMod val="75000"/>
                  </a:schemeClr>
                </a:solidFill>
                <a:latin typeface="Comic Sans MS" panose="030F0702030302020204" pitchFamily="66" charset="0"/>
              </a:rPr>
              <a:t>3 </a:t>
            </a:r>
            <a:r>
              <a:rPr lang="en-US" sz="2800" dirty="0">
                <a:solidFill>
                  <a:schemeClr val="accent5">
                    <a:lumMod val="75000"/>
                  </a:schemeClr>
                </a:solidFill>
                <a:latin typeface="Comic Sans MS" panose="030F0702030302020204" pitchFamily="66" charset="0"/>
              </a:rPr>
              <a:t>When both are sounded, the whole community is to assemble before you at the entrance to the tent of meeting. </a:t>
            </a:r>
          </a:p>
          <a:p>
            <a:r>
              <a:rPr lang="en-US" sz="2800" b="1" baseline="30000" dirty="0">
                <a:solidFill>
                  <a:schemeClr val="accent5">
                    <a:lumMod val="75000"/>
                  </a:schemeClr>
                </a:solidFill>
                <a:latin typeface="Comic Sans MS" panose="030F0702030302020204" pitchFamily="66" charset="0"/>
              </a:rPr>
              <a:t>4 </a:t>
            </a:r>
            <a:r>
              <a:rPr lang="en-US" sz="2800" dirty="0">
                <a:solidFill>
                  <a:schemeClr val="accent5">
                    <a:lumMod val="75000"/>
                  </a:schemeClr>
                </a:solidFill>
                <a:latin typeface="Comic Sans MS" panose="030F0702030302020204" pitchFamily="66" charset="0"/>
              </a:rPr>
              <a:t>If only one is sounded, the leaders—the heads of the clans of Israel—are to assemble before you. </a:t>
            </a:r>
          </a:p>
        </p:txBody>
      </p:sp>
      <p:sp>
        <p:nvSpPr>
          <p:cNvPr id="6" name="Rectangle 5">
            <a:extLst>
              <a:ext uri="{FF2B5EF4-FFF2-40B4-BE49-F238E27FC236}">
                <a16:creationId xmlns="" xmlns:a16="http://schemas.microsoft.com/office/drawing/2014/main" id="{1F773369-5F03-487B-8BC9-48BE91CA6EDF}"/>
              </a:ext>
            </a:extLst>
          </p:cNvPr>
          <p:cNvSpPr/>
          <p:nvPr/>
        </p:nvSpPr>
        <p:spPr>
          <a:xfrm>
            <a:off x="6141720" y="151179"/>
            <a:ext cx="6068786" cy="6124754"/>
          </a:xfrm>
          <a:prstGeom prst="rect">
            <a:avLst/>
          </a:prstGeom>
        </p:spPr>
        <p:txBody>
          <a:bodyPr wrap="square">
            <a:spAutoFit/>
            <a:scene3d>
              <a:camera prst="orthographicFront"/>
              <a:lightRig rig="threePt" dir="t"/>
            </a:scene3d>
            <a:sp3d extrusionH="57150">
              <a:bevelT w="38100" h="38100"/>
            </a:sp3d>
          </a:bodyPr>
          <a:lstStyle/>
          <a:p>
            <a:r>
              <a:rPr lang="en-US" sz="3600" b="1" baseline="30000" dirty="0">
                <a:solidFill>
                  <a:schemeClr val="accent5">
                    <a:lumMod val="75000"/>
                  </a:schemeClr>
                </a:solidFill>
                <a:latin typeface="Arial" panose="020B0604020202020204" pitchFamily="34" charset="0"/>
              </a:rPr>
              <a:t>5 </a:t>
            </a:r>
            <a:r>
              <a:rPr lang="en-US" sz="2800" dirty="0">
                <a:solidFill>
                  <a:schemeClr val="accent5">
                    <a:lumMod val="75000"/>
                  </a:schemeClr>
                </a:solidFill>
                <a:latin typeface="Comic Sans MS" panose="030F0702030302020204" pitchFamily="66" charset="0"/>
              </a:rPr>
              <a:t>When a </a:t>
            </a:r>
            <a:r>
              <a:rPr lang="en-US" sz="2800" b="1" dirty="0">
                <a:ln w="22225">
                  <a:solidFill>
                    <a:schemeClr val="accent2"/>
                  </a:solidFill>
                  <a:prstDash val="solid"/>
                </a:ln>
                <a:solidFill>
                  <a:schemeClr val="accent2">
                    <a:lumMod val="40000"/>
                    <a:lumOff val="60000"/>
                  </a:schemeClr>
                </a:solidFill>
                <a:latin typeface="Comic Sans MS" panose="030F0702030302020204" pitchFamily="66" charset="0"/>
              </a:rPr>
              <a:t>trumpet blast </a:t>
            </a:r>
            <a:r>
              <a:rPr lang="en-US" sz="2800" dirty="0">
                <a:solidFill>
                  <a:schemeClr val="accent5">
                    <a:lumMod val="75000"/>
                  </a:schemeClr>
                </a:solidFill>
                <a:latin typeface="Comic Sans MS" panose="030F0702030302020204" pitchFamily="66" charset="0"/>
              </a:rPr>
              <a:t>is sounded, the tribes camping </a:t>
            </a:r>
            <a:br>
              <a:rPr lang="en-US" sz="2800" dirty="0">
                <a:solidFill>
                  <a:schemeClr val="accent5">
                    <a:lumMod val="75000"/>
                  </a:schemeClr>
                </a:solidFill>
                <a:latin typeface="Comic Sans MS" panose="030F0702030302020204" pitchFamily="66" charset="0"/>
              </a:rPr>
            </a:br>
            <a:r>
              <a:rPr lang="en-US" sz="2800" dirty="0">
                <a:solidFill>
                  <a:schemeClr val="accent5">
                    <a:lumMod val="75000"/>
                  </a:schemeClr>
                </a:solidFill>
                <a:latin typeface="Comic Sans MS" panose="030F0702030302020204" pitchFamily="66" charset="0"/>
              </a:rPr>
              <a:t>on the east are to set out. </a:t>
            </a:r>
          </a:p>
          <a:p>
            <a:r>
              <a:rPr lang="en-US" sz="3600" b="1" baseline="30000" dirty="0">
                <a:solidFill>
                  <a:schemeClr val="accent5">
                    <a:lumMod val="75000"/>
                  </a:schemeClr>
                </a:solidFill>
                <a:latin typeface="Comic Sans MS" panose="030F0702030302020204" pitchFamily="66" charset="0"/>
              </a:rPr>
              <a:t>6</a:t>
            </a:r>
            <a:r>
              <a:rPr lang="en-US" sz="3600" b="1" baseline="30000" dirty="0">
                <a:solidFill>
                  <a:srgbClr val="000000"/>
                </a:solidFill>
                <a:latin typeface="Comic Sans MS" panose="030F0702030302020204" pitchFamily="66" charset="0"/>
              </a:rPr>
              <a:t> </a:t>
            </a:r>
            <a:r>
              <a:rPr lang="en-US" sz="2800" dirty="0">
                <a:solidFill>
                  <a:schemeClr val="accent5">
                    <a:lumMod val="75000"/>
                  </a:schemeClr>
                </a:solidFill>
                <a:latin typeface="Comic Sans MS" panose="030F0702030302020204" pitchFamily="66" charset="0"/>
              </a:rPr>
              <a:t>At the sounding of a second blast, the camps on the south are to set out. The blast will be the </a:t>
            </a:r>
            <a:r>
              <a:rPr lang="en-US" sz="2800" b="1" dirty="0">
                <a:ln w="22225">
                  <a:solidFill>
                    <a:schemeClr val="accent2"/>
                  </a:solidFill>
                  <a:prstDash val="solid"/>
                </a:ln>
                <a:solidFill>
                  <a:schemeClr val="accent2">
                    <a:lumMod val="40000"/>
                    <a:lumOff val="60000"/>
                  </a:schemeClr>
                </a:solidFill>
                <a:latin typeface="Comic Sans MS" panose="030F0702030302020204" pitchFamily="66" charset="0"/>
              </a:rPr>
              <a:t>signal for setting out.</a:t>
            </a:r>
            <a:r>
              <a:rPr lang="en-US" sz="2800" dirty="0">
                <a:solidFill>
                  <a:srgbClr val="000000"/>
                </a:solidFill>
                <a:latin typeface="Comic Sans MS" panose="030F0702030302020204" pitchFamily="66" charset="0"/>
              </a:rPr>
              <a:t> </a:t>
            </a:r>
          </a:p>
          <a:p>
            <a:r>
              <a:rPr lang="en-US" sz="3600" b="1" baseline="30000" dirty="0">
                <a:solidFill>
                  <a:schemeClr val="accent5">
                    <a:lumMod val="75000"/>
                  </a:schemeClr>
                </a:solidFill>
                <a:latin typeface="Comic Sans MS" panose="030F0702030302020204" pitchFamily="66" charset="0"/>
              </a:rPr>
              <a:t>7</a:t>
            </a:r>
            <a:r>
              <a:rPr lang="en-US" sz="2800" b="1" baseline="30000" dirty="0">
                <a:solidFill>
                  <a:srgbClr val="000000"/>
                </a:solidFill>
                <a:latin typeface="Comic Sans MS" panose="030F0702030302020204" pitchFamily="66" charset="0"/>
              </a:rPr>
              <a:t> </a:t>
            </a:r>
            <a:r>
              <a:rPr lang="en-US" sz="2800" b="1" dirty="0">
                <a:ln w="22225">
                  <a:solidFill>
                    <a:schemeClr val="accent2"/>
                  </a:solidFill>
                  <a:prstDash val="solid"/>
                </a:ln>
                <a:solidFill>
                  <a:schemeClr val="accent2">
                    <a:lumMod val="40000"/>
                    <a:lumOff val="60000"/>
                  </a:schemeClr>
                </a:solidFill>
                <a:latin typeface="Comic Sans MS" panose="030F0702030302020204" pitchFamily="66" charset="0"/>
              </a:rPr>
              <a:t>To gather the assembly,</a:t>
            </a:r>
            <a:r>
              <a:rPr lang="en-US" sz="2800" dirty="0">
                <a:solidFill>
                  <a:srgbClr val="000000"/>
                </a:solidFill>
                <a:latin typeface="Comic Sans MS" panose="030F0702030302020204" pitchFamily="66" charset="0"/>
              </a:rPr>
              <a:t> </a:t>
            </a:r>
            <a:br>
              <a:rPr lang="en-US" sz="2800" dirty="0">
                <a:solidFill>
                  <a:srgbClr val="000000"/>
                </a:solidFill>
                <a:latin typeface="Comic Sans MS" panose="030F0702030302020204" pitchFamily="66" charset="0"/>
              </a:rPr>
            </a:br>
            <a:r>
              <a:rPr lang="en-US" sz="2800" dirty="0">
                <a:solidFill>
                  <a:schemeClr val="accent5">
                    <a:lumMod val="75000"/>
                  </a:schemeClr>
                </a:solidFill>
                <a:latin typeface="Comic Sans MS" panose="030F0702030302020204" pitchFamily="66" charset="0"/>
              </a:rPr>
              <a:t>blow the trumpets, but not with the signal for setting out.</a:t>
            </a:r>
          </a:p>
          <a:p>
            <a:r>
              <a:rPr lang="en-US" sz="3600" b="1" baseline="30000" dirty="0">
                <a:solidFill>
                  <a:schemeClr val="accent5">
                    <a:lumMod val="75000"/>
                  </a:schemeClr>
                </a:solidFill>
                <a:latin typeface="Comic Sans MS" panose="030F0702030302020204" pitchFamily="66" charset="0"/>
              </a:rPr>
              <a:t>8 </a:t>
            </a:r>
            <a:r>
              <a:rPr lang="en-US" sz="2800" dirty="0">
                <a:solidFill>
                  <a:schemeClr val="accent5">
                    <a:lumMod val="75000"/>
                  </a:schemeClr>
                </a:solidFill>
                <a:latin typeface="Comic Sans MS" panose="030F0702030302020204" pitchFamily="66" charset="0"/>
              </a:rPr>
              <a:t>“The sons of Aaron, the priests, are to blow the trumpets. This is to be a </a:t>
            </a:r>
            <a:r>
              <a:rPr lang="en-US" sz="2800" b="1" dirty="0">
                <a:ln w="22225">
                  <a:solidFill>
                    <a:schemeClr val="accent2"/>
                  </a:solidFill>
                  <a:prstDash val="solid"/>
                </a:ln>
                <a:solidFill>
                  <a:schemeClr val="accent2">
                    <a:lumMod val="40000"/>
                    <a:lumOff val="60000"/>
                  </a:schemeClr>
                </a:solidFill>
                <a:latin typeface="Comic Sans MS" panose="030F0702030302020204" pitchFamily="66" charset="0"/>
              </a:rPr>
              <a:t>lasting ordinance </a:t>
            </a:r>
            <a:r>
              <a:rPr lang="en-US" sz="2800" dirty="0">
                <a:solidFill>
                  <a:schemeClr val="accent5">
                    <a:lumMod val="75000"/>
                  </a:schemeClr>
                </a:solidFill>
                <a:latin typeface="Comic Sans MS" panose="030F0702030302020204" pitchFamily="66" charset="0"/>
              </a:rPr>
              <a:t>for you and the generations to come.</a:t>
            </a:r>
            <a:r>
              <a:rPr lang="en-US" sz="2800" dirty="0">
                <a:solidFill>
                  <a:srgbClr val="000000"/>
                </a:solidFill>
                <a:latin typeface="Helvetica Neue"/>
              </a:rPr>
              <a:t> </a:t>
            </a:r>
          </a:p>
        </p:txBody>
      </p:sp>
      <p:sp>
        <p:nvSpPr>
          <p:cNvPr id="4" name="Slide Number Placeholder 1"/>
          <p:cNvSpPr>
            <a:spLocks noGrp="1"/>
          </p:cNvSpPr>
          <p:nvPr>
            <p:ph type="sldNum" sz="quarter" idx="12"/>
          </p:nvPr>
        </p:nvSpPr>
        <p:spPr>
          <a:xfrm>
            <a:off x="9439180" y="6430357"/>
            <a:ext cx="2743200" cy="365125"/>
          </a:xfrm>
        </p:spPr>
        <p:txBody>
          <a:bodyPr/>
          <a:lstStyle/>
          <a:p>
            <a:fld id="{BF62E9A0-3E08-4AC5-9850-D72F782A6339}" type="slidenum">
              <a:rPr lang="en-US" smtClean="0"/>
              <a:t>31</a:t>
            </a:fld>
            <a:endParaRPr lang="en-US" dirty="0"/>
          </a:p>
        </p:txBody>
      </p:sp>
    </p:spTree>
    <p:extLst>
      <p:ext uri="{BB962C8B-B14F-4D97-AF65-F5344CB8AC3E}">
        <p14:creationId xmlns:p14="http://schemas.microsoft.com/office/powerpoint/2010/main" val="29682603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1000"/>
                                        <p:tgtEl>
                                          <p:spTgt spid="5">
                                            <p:txEl>
                                              <p:pRg st="2" end="2"/>
                                            </p:txEl>
                                          </p:spTgt>
                                        </p:tgtEl>
                                      </p:cBhvr>
                                    </p:animEffect>
                                    <p:anim calcmode="lin" valueType="num">
                                      <p:cBhvr>
                                        <p:cTn id="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3" end="3"/>
                                            </p:txEl>
                                          </p:spTgt>
                                        </p:tgtEl>
                                        <p:attrNameLst>
                                          <p:attrName>style.visibility</p:attrName>
                                        </p:attrNameLst>
                                      </p:cBhvr>
                                      <p:to>
                                        <p:strVal val="visible"/>
                                      </p:to>
                                    </p:set>
                                    <p:animEffect transition="in" filter="fade">
                                      <p:cBhvr>
                                        <p:cTn id="14" dur="1000"/>
                                        <p:tgtEl>
                                          <p:spTgt spid="5">
                                            <p:txEl>
                                              <p:pRg st="3" end="3"/>
                                            </p:txEl>
                                          </p:spTgt>
                                        </p:tgtEl>
                                      </p:cBhvr>
                                    </p:animEffect>
                                    <p:anim calcmode="lin" valueType="num">
                                      <p:cBhvr>
                                        <p:cTn id="15"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1000"/>
                                        <p:tgtEl>
                                          <p:spTgt spid="5">
                                            <p:txEl>
                                              <p:pRg st="4" end="4"/>
                                            </p:txEl>
                                          </p:spTgt>
                                        </p:tgtEl>
                                      </p:cBhvr>
                                    </p:animEffect>
                                    <p:anim calcmode="lin" valueType="num">
                                      <p:cBhvr>
                                        <p:cTn id="2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Effect transition="in" filter="fade">
                                      <p:cBhvr>
                                        <p:cTn id="28" dur="1000"/>
                                        <p:tgtEl>
                                          <p:spTgt spid="6">
                                            <p:txEl>
                                              <p:pRg st="0" end="0"/>
                                            </p:txEl>
                                          </p:spTgt>
                                        </p:tgtEl>
                                      </p:cBhvr>
                                    </p:animEffect>
                                    <p:anim calcmode="lin" valueType="num">
                                      <p:cBhvr>
                                        <p:cTn id="29"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1" end="1"/>
                                            </p:txEl>
                                          </p:spTgt>
                                        </p:tgtEl>
                                        <p:attrNameLst>
                                          <p:attrName>style.visibility</p:attrName>
                                        </p:attrNameLst>
                                      </p:cBhvr>
                                      <p:to>
                                        <p:strVal val="visible"/>
                                      </p:to>
                                    </p:set>
                                    <p:animEffect transition="in" filter="fade">
                                      <p:cBhvr>
                                        <p:cTn id="35" dur="1000"/>
                                        <p:tgtEl>
                                          <p:spTgt spid="6">
                                            <p:txEl>
                                              <p:pRg st="1" end="1"/>
                                            </p:txEl>
                                          </p:spTgt>
                                        </p:tgtEl>
                                      </p:cBhvr>
                                    </p:animEffect>
                                    <p:anim calcmode="lin" valueType="num">
                                      <p:cBhvr>
                                        <p:cTn id="36"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6">
                                            <p:txEl>
                                              <p:pRg st="2" end="2"/>
                                            </p:txEl>
                                          </p:spTgt>
                                        </p:tgtEl>
                                        <p:attrNameLst>
                                          <p:attrName>style.visibility</p:attrName>
                                        </p:attrNameLst>
                                      </p:cBhvr>
                                      <p:to>
                                        <p:strVal val="visible"/>
                                      </p:to>
                                    </p:set>
                                    <p:animEffect transition="in" filter="fade">
                                      <p:cBhvr>
                                        <p:cTn id="42" dur="1000"/>
                                        <p:tgtEl>
                                          <p:spTgt spid="6">
                                            <p:txEl>
                                              <p:pRg st="2" end="2"/>
                                            </p:txEl>
                                          </p:spTgt>
                                        </p:tgtEl>
                                      </p:cBhvr>
                                    </p:animEffect>
                                    <p:anim calcmode="lin" valueType="num">
                                      <p:cBhvr>
                                        <p:cTn id="43"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6">
                                            <p:txEl>
                                              <p:pRg st="3" end="3"/>
                                            </p:txEl>
                                          </p:spTgt>
                                        </p:tgtEl>
                                        <p:attrNameLst>
                                          <p:attrName>style.visibility</p:attrName>
                                        </p:attrNameLst>
                                      </p:cBhvr>
                                      <p:to>
                                        <p:strVal val="visible"/>
                                      </p:to>
                                    </p:set>
                                    <p:animEffect transition="in" filter="fade">
                                      <p:cBhvr>
                                        <p:cTn id="49" dur="1000"/>
                                        <p:tgtEl>
                                          <p:spTgt spid="6">
                                            <p:txEl>
                                              <p:pRg st="3" end="3"/>
                                            </p:txEl>
                                          </p:spTgt>
                                        </p:tgtEl>
                                      </p:cBhvr>
                                    </p:animEffect>
                                    <p:anim calcmode="lin" valueType="num">
                                      <p:cBhvr>
                                        <p:cTn id="50"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51"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rgbClr val="EADDCC"/>
            </a:gs>
            <a:gs pos="91000">
              <a:srgbClr val="EADDCC"/>
            </a:gs>
            <a:gs pos="40000">
              <a:srgbClr val="CCECFF"/>
            </a:gs>
            <a:gs pos="71000">
              <a:srgbClr val="FFFFCC"/>
            </a:gs>
          </a:gsLst>
          <a:lin ang="18900000" scaled="1"/>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B796CACE-FCDB-4AE6-9BEE-7C4F79CA5D6A}"/>
              </a:ext>
            </a:extLst>
          </p:cNvPr>
          <p:cNvSpPr/>
          <p:nvPr/>
        </p:nvSpPr>
        <p:spPr>
          <a:xfrm>
            <a:off x="270307" y="144578"/>
            <a:ext cx="5758354" cy="3108543"/>
          </a:xfrm>
          <a:prstGeom prst="rect">
            <a:avLst/>
          </a:prstGeom>
        </p:spPr>
        <p:txBody>
          <a:bodyPr wrap="square">
            <a:spAutoFit/>
            <a:scene3d>
              <a:camera prst="orthographicFront"/>
              <a:lightRig rig="threePt" dir="t"/>
            </a:scene3d>
            <a:sp3d extrusionH="57150">
              <a:bevelT w="38100" h="38100"/>
            </a:sp3d>
          </a:bodyPr>
          <a:lstStyle/>
          <a:p>
            <a:r>
              <a:rPr lang="en-US" sz="2800" b="1" dirty="0">
                <a:solidFill>
                  <a:schemeClr val="accent5">
                    <a:lumMod val="75000"/>
                  </a:schemeClr>
                </a:solidFill>
                <a:latin typeface="Comic Sans MS" panose="030F0702030302020204" pitchFamily="66" charset="0"/>
                <a:cs typeface="Arial" panose="020B0604020202020204" pitchFamily="34" charset="0"/>
              </a:rPr>
              <a:t>9</a:t>
            </a:r>
            <a:r>
              <a:rPr lang="en-US" sz="2800" b="1" dirty="0">
                <a:ln w="22225">
                  <a:solidFill>
                    <a:schemeClr val="accent2"/>
                  </a:solidFill>
                  <a:prstDash val="solid"/>
                </a:ln>
                <a:solidFill>
                  <a:schemeClr val="accent2">
                    <a:lumMod val="40000"/>
                    <a:lumOff val="60000"/>
                  </a:schemeClr>
                </a:solidFill>
                <a:latin typeface="Comic Sans MS" panose="030F0702030302020204" pitchFamily="66" charset="0"/>
              </a:rPr>
              <a:t> When you go into battle </a:t>
            </a:r>
            <a:r>
              <a:rPr lang="en-US" sz="2800" dirty="0">
                <a:solidFill>
                  <a:schemeClr val="accent5">
                    <a:lumMod val="75000"/>
                  </a:schemeClr>
                </a:solidFill>
                <a:latin typeface="Comic Sans MS" panose="030F0702030302020204" pitchFamily="66" charset="0"/>
              </a:rPr>
              <a:t>in your own land against an enemy who is oppressing you,</a:t>
            </a:r>
            <a:r>
              <a:rPr lang="en-US" sz="2800" dirty="0">
                <a:ln w="0"/>
                <a:solidFill>
                  <a:schemeClr val="accent5">
                    <a:lumMod val="75000"/>
                  </a:schemeClr>
                </a:solidFill>
                <a:effectLst>
                  <a:outerShdw blurRad="38100" dist="25400" dir="5400000" algn="ctr" rotWithShape="0">
                    <a:srgbClr val="6E747A">
                      <a:alpha val="43000"/>
                    </a:srgbClr>
                  </a:outerShdw>
                </a:effectLst>
                <a:latin typeface="Comic Sans MS" panose="030F0702030302020204" pitchFamily="66" charset="0"/>
              </a:rPr>
              <a:t> </a:t>
            </a:r>
            <a:r>
              <a:rPr lang="en-US" sz="2800" b="1" dirty="0">
                <a:ln w="22225">
                  <a:solidFill>
                    <a:schemeClr val="accent2"/>
                  </a:solidFill>
                  <a:prstDash val="solid"/>
                </a:ln>
                <a:solidFill>
                  <a:schemeClr val="accent2">
                    <a:lumMod val="40000"/>
                    <a:lumOff val="60000"/>
                  </a:schemeClr>
                </a:solidFill>
                <a:latin typeface="Comic Sans MS" panose="030F0702030302020204" pitchFamily="66" charset="0"/>
              </a:rPr>
              <a:t>sound a blast on the trumpets.</a:t>
            </a:r>
            <a:r>
              <a:rPr lang="en-US" sz="2800" dirty="0">
                <a:solidFill>
                  <a:srgbClr val="000000"/>
                </a:solidFill>
                <a:latin typeface="Comic Sans MS" panose="030F0702030302020204" pitchFamily="66" charset="0"/>
              </a:rPr>
              <a:t> </a:t>
            </a:r>
            <a:r>
              <a:rPr lang="en-US" sz="2800" dirty="0">
                <a:solidFill>
                  <a:schemeClr val="accent5">
                    <a:lumMod val="75000"/>
                  </a:schemeClr>
                </a:solidFill>
                <a:latin typeface="Comic Sans MS" panose="030F0702030302020204" pitchFamily="66" charset="0"/>
              </a:rPr>
              <a:t>Then </a:t>
            </a:r>
            <a:br>
              <a:rPr lang="en-US" sz="2800" dirty="0">
                <a:solidFill>
                  <a:schemeClr val="accent5">
                    <a:lumMod val="75000"/>
                  </a:schemeClr>
                </a:solidFill>
                <a:latin typeface="Comic Sans MS" panose="030F0702030302020204" pitchFamily="66" charset="0"/>
              </a:rPr>
            </a:br>
            <a:r>
              <a:rPr lang="en-US" sz="2800" dirty="0">
                <a:solidFill>
                  <a:schemeClr val="accent5">
                    <a:lumMod val="75000"/>
                  </a:schemeClr>
                </a:solidFill>
                <a:latin typeface="Comic Sans MS" panose="030F0702030302020204" pitchFamily="66" charset="0"/>
              </a:rPr>
              <a:t>you will be remembered by Yahuah your Elohim and </a:t>
            </a:r>
            <a:br>
              <a:rPr lang="en-US" sz="2800" dirty="0">
                <a:solidFill>
                  <a:schemeClr val="accent5">
                    <a:lumMod val="75000"/>
                  </a:schemeClr>
                </a:solidFill>
                <a:latin typeface="Comic Sans MS" panose="030F0702030302020204" pitchFamily="66" charset="0"/>
              </a:rPr>
            </a:br>
            <a:r>
              <a:rPr lang="en-US" sz="2800" dirty="0">
                <a:solidFill>
                  <a:schemeClr val="accent5">
                    <a:lumMod val="75000"/>
                  </a:schemeClr>
                </a:solidFill>
                <a:latin typeface="Comic Sans MS" panose="030F0702030302020204" pitchFamily="66" charset="0"/>
              </a:rPr>
              <a:t>rescued from your enemies. </a:t>
            </a:r>
          </a:p>
        </p:txBody>
      </p:sp>
      <p:sp>
        <p:nvSpPr>
          <p:cNvPr id="3" name="Slide Number Placeholder 2"/>
          <p:cNvSpPr>
            <a:spLocks noGrp="1"/>
          </p:cNvSpPr>
          <p:nvPr>
            <p:ph type="sldNum" sz="quarter" idx="12"/>
          </p:nvPr>
        </p:nvSpPr>
        <p:spPr>
          <a:xfrm>
            <a:off x="9372600" y="6447790"/>
            <a:ext cx="2743200" cy="365125"/>
          </a:xfrm>
        </p:spPr>
        <p:txBody>
          <a:bodyPr/>
          <a:lstStyle/>
          <a:p>
            <a:fld id="{BF62E9A0-3E08-4AC5-9850-D72F782A6339}" type="slidenum">
              <a:rPr lang="en-US" smtClean="0"/>
              <a:t>32</a:t>
            </a:fld>
            <a:endParaRPr lang="en-US" dirty="0"/>
          </a:p>
        </p:txBody>
      </p:sp>
      <p:pic>
        <p:nvPicPr>
          <p:cNvPr id="1026" name="Picture 2" descr="Image result for numbers 10:2-10 bible images">
            <a:extLst>
              <a:ext uri="{FF2B5EF4-FFF2-40B4-BE49-F238E27FC236}">
                <a16:creationId xmlns="" xmlns:a16="http://schemas.microsoft.com/office/drawing/2014/main" id="{36B4CD58-76AB-4133-90ED-7A72E44318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034" y="3439230"/>
            <a:ext cx="4231007" cy="2994983"/>
          </a:xfrm>
          <a:prstGeom prst="rect">
            <a:avLst/>
          </a:prstGeom>
          <a:noFill/>
          <a:effectLst>
            <a:reflection blurRad="6350" stA="52000" endA="300" endPos="35000" dir="5400000" sy="-100000" algn="bl" rotWithShape="0"/>
          </a:effectLst>
          <a:scene3d>
            <a:camera prst="isometricOffAxis1Right"/>
            <a:lightRig rig="threePt" dir="t"/>
          </a:scene3d>
          <a:sp3d>
            <a:bevelT w="139700" h="139700" prst="divot"/>
          </a:sp3d>
          <a:extLst>
            <a:ext uri="{909E8E84-426E-40DD-AFC4-6F175D3DCCD1}">
              <a14:hiddenFill xmlns:a14="http://schemas.microsoft.com/office/drawing/2010/main">
                <a:solidFill>
                  <a:srgbClr val="FFFFFF"/>
                </a:solidFill>
              </a14:hiddenFill>
            </a:ext>
          </a:extLst>
        </p:spPr>
      </p:pic>
      <p:pic>
        <p:nvPicPr>
          <p:cNvPr id="5" name="Picture 3" descr="C:\Users\Rae\Desktop\shofar watercolo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837274" y="579938"/>
            <a:ext cx="3136708" cy="361852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 xmlns:a16="http://schemas.microsoft.com/office/drawing/2014/main" id="{B796CACE-FCDB-4AE6-9BEE-7C4F79CA5D6A}"/>
              </a:ext>
            </a:extLst>
          </p:cNvPr>
          <p:cNvSpPr/>
          <p:nvPr/>
        </p:nvSpPr>
        <p:spPr>
          <a:xfrm>
            <a:off x="6081823" y="592297"/>
            <a:ext cx="6110177" cy="5693866"/>
          </a:xfrm>
          <a:prstGeom prst="rect">
            <a:avLst/>
          </a:prstGeom>
        </p:spPr>
        <p:txBody>
          <a:bodyPr wrap="square">
            <a:spAutoFit/>
            <a:scene3d>
              <a:camera prst="orthographicFront"/>
              <a:lightRig rig="threePt" dir="t"/>
            </a:scene3d>
            <a:sp3d extrusionH="57150">
              <a:bevelT w="38100" h="38100"/>
            </a:sp3d>
          </a:bodyPr>
          <a:lstStyle/>
          <a:p>
            <a:r>
              <a:rPr lang="en-US" sz="2800" dirty="0">
                <a:solidFill>
                  <a:schemeClr val="accent5">
                    <a:lumMod val="75000"/>
                  </a:schemeClr>
                </a:solidFill>
                <a:latin typeface="Comic Sans MS" panose="030F0702030302020204" pitchFamily="66" charset="0"/>
              </a:rPr>
              <a:t>			</a:t>
            </a:r>
            <a:r>
              <a:rPr lang="en-US" sz="2800" b="1" dirty="0">
                <a:solidFill>
                  <a:schemeClr val="accent5">
                    <a:lumMod val="75000"/>
                  </a:schemeClr>
                </a:solidFill>
                <a:latin typeface="Comic Sans MS" panose="030F0702030302020204" pitchFamily="66" charset="0"/>
              </a:rPr>
              <a:t>10</a:t>
            </a:r>
            <a:r>
              <a:rPr lang="en-US" sz="2800" dirty="0">
                <a:solidFill>
                  <a:schemeClr val="accent5">
                    <a:lumMod val="75000"/>
                  </a:schemeClr>
                </a:solidFill>
                <a:latin typeface="Comic Sans MS" panose="030F0702030302020204" pitchFamily="66" charset="0"/>
              </a:rPr>
              <a:t> Also at your</a:t>
            </a:r>
            <a:br>
              <a:rPr lang="en-US" sz="2800" dirty="0">
                <a:solidFill>
                  <a:schemeClr val="accent5">
                    <a:lumMod val="75000"/>
                  </a:schemeClr>
                </a:solidFill>
                <a:latin typeface="Comic Sans MS" panose="030F0702030302020204" pitchFamily="66" charset="0"/>
              </a:rPr>
            </a:br>
            <a:r>
              <a:rPr lang="en-US" sz="2800" dirty="0">
                <a:solidFill>
                  <a:schemeClr val="accent5">
                    <a:lumMod val="75000"/>
                  </a:schemeClr>
                </a:solidFill>
                <a:latin typeface="Comic Sans MS" panose="030F0702030302020204" pitchFamily="66" charset="0"/>
              </a:rPr>
              <a:t>			</a:t>
            </a:r>
            <a:r>
              <a:rPr lang="en-US" sz="2800" b="1" dirty="0">
                <a:ln w="22225">
                  <a:solidFill>
                    <a:schemeClr val="accent2"/>
                  </a:solidFill>
                  <a:prstDash val="solid"/>
                </a:ln>
                <a:solidFill>
                  <a:schemeClr val="accent2">
                    <a:lumMod val="40000"/>
                    <a:lumOff val="60000"/>
                  </a:schemeClr>
                </a:solidFill>
                <a:latin typeface="Comic Sans MS" panose="030F0702030302020204" pitchFamily="66" charset="0"/>
              </a:rPr>
              <a:t>times of rejoicing </a:t>
            </a:r>
            <a:br>
              <a:rPr lang="en-US" sz="2800" b="1" dirty="0">
                <a:ln w="22225">
                  <a:solidFill>
                    <a:schemeClr val="accent2"/>
                  </a:solidFill>
                  <a:prstDash val="solid"/>
                </a:ln>
                <a:solidFill>
                  <a:schemeClr val="accent2">
                    <a:lumMod val="40000"/>
                    <a:lumOff val="60000"/>
                  </a:schemeClr>
                </a:solidFill>
                <a:latin typeface="Comic Sans MS" panose="030F0702030302020204" pitchFamily="66" charset="0"/>
              </a:rPr>
            </a:br>
            <a:r>
              <a:rPr lang="en-US" sz="2800" b="1" dirty="0">
                <a:ln w="22225">
                  <a:solidFill>
                    <a:schemeClr val="accent2"/>
                  </a:solidFill>
                  <a:prstDash val="solid"/>
                </a:ln>
                <a:solidFill>
                  <a:schemeClr val="accent2">
                    <a:lumMod val="40000"/>
                    <a:lumOff val="60000"/>
                  </a:schemeClr>
                </a:solidFill>
                <a:latin typeface="Comic Sans MS" panose="030F0702030302020204" pitchFamily="66" charset="0"/>
              </a:rPr>
              <a:t>			</a:t>
            </a:r>
            <a:r>
              <a:rPr lang="en-US" sz="2800" dirty="0">
                <a:solidFill>
                  <a:srgbClr val="0070C0"/>
                </a:solidFill>
                <a:latin typeface="Comic Sans MS" panose="030F0702030302020204" pitchFamily="66" charset="0"/>
              </a:rPr>
              <a:t>your</a:t>
            </a:r>
            <a:r>
              <a:rPr lang="en-US" sz="2800" b="1" dirty="0">
                <a:ln w="22225">
                  <a:solidFill>
                    <a:schemeClr val="accent2"/>
                  </a:solidFill>
                  <a:prstDash val="solid"/>
                </a:ln>
                <a:solidFill>
                  <a:srgbClr val="0070C0"/>
                </a:solidFill>
                <a:latin typeface="Comic Sans MS" panose="030F0702030302020204" pitchFamily="66" charset="0"/>
              </a:rPr>
              <a:t> </a:t>
            </a:r>
            <a:r>
              <a:rPr lang="en-US" sz="2800" dirty="0">
                <a:solidFill>
                  <a:srgbClr val="0070C0"/>
                </a:solidFill>
                <a:latin typeface="Comic Sans MS" panose="030F0702030302020204" pitchFamily="66" charset="0"/>
              </a:rPr>
              <a:t>appointed </a:t>
            </a:r>
            <a:br>
              <a:rPr lang="en-US" sz="2800" dirty="0">
                <a:solidFill>
                  <a:srgbClr val="0070C0"/>
                </a:solidFill>
                <a:latin typeface="Comic Sans MS" panose="030F0702030302020204" pitchFamily="66" charset="0"/>
              </a:rPr>
            </a:br>
            <a:r>
              <a:rPr lang="en-US" sz="2800" dirty="0">
                <a:solidFill>
                  <a:srgbClr val="0070C0"/>
                </a:solidFill>
                <a:latin typeface="Comic Sans MS" panose="030F0702030302020204" pitchFamily="66" charset="0"/>
              </a:rPr>
              <a:t>			festivals and </a:t>
            </a:r>
            <a:r>
              <a:rPr lang="en-US" sz="2800" b="1" dirty="0">
                <a:ln w="22225">
                  <a:solidFill>
                    <a:schemeClr val="accent2"/>
                  </a:solidFill>
                  <a:prstDash val="solid"/>
                </a:ln>
                <a:solidFill>
                  <a:schemeClr val="accent2">
                    <a:lumMod val="40000"/>
                    <a:lumOff val="60000"/>
                  </a:schemeClr>
                </a:solidFill>
                <a:latin typeface="Comic Sans MS" panose="030F0702030302020204" pitchFamily="66" charset="0"/>
              </a:rPr>
              <a:t>New </a:t>
            </a:r>
            <a:br>
              <a:rPr lang="en-US" sz="2800" b="1" dirty="0">
                <a:ln w="22225">
                  <a:solidFill>
                    <a:schemeClr val="accent2"/>
                  </a:solidFill>
                  <a:prstDash val="solid"/>
                </a:ln>
                <a:solidFill>
                  <a:schemeClr val="accent2">
                    <a:lumMod val="40000"/>
                    <a:lumOff val="60000"/>
                  </a:schemeClr>
                </a:solidFill>
                <a:latin typeface="Comic Sans MS" panose="030F0702030302020204" pitchFamily="66" charset="0"/>
              </a:rPr>
            </a:br>
            <a:r>
              <a:rPr lang="en-US" sz="2800" b="1" dirty="0">
                <a:ln w="22225">
                  <a:solidFill>
                    <a:schemeClr val="accent2"/>
                  </a:solidFill>
                  <a:prstDash val="solid"/>
                </a:ln>
                <a:solidFill>
                  <a:schemeClr val="accent2">
                    <a:lumMod val="40000"/>
                    <a:lumOff val="60000"/>
                  </a:schemeClr>
                </a:solidFill>
                <a:latin typeface="Comic Sans MS" panose="030F0702030302020204" pitchFamily="66" charset="0"/>
              </a:rPr>
              <a:t>			Month </a:t>
            </a:r>
            <a:r>
              <a:rPr lang="en-US" sz="2800" dirty="0">
                <a:solidFill>
                  <a:schemeClr val="accent5">
                    <a:lumMod val="75000"/>
                  </a:schemeClr>
                </a:solidFill>
                <a:latin typeface="Comic Sans MS" panose="030F0702030302020204" pitchFamily="66" charset="0"/>
              </a:rPr>
              <a:t>feasts – </a:t>
            </a:r>
            <a:br>
              <a:rPr lang="en-US" sz="2800" dirty="0">
                <a:solidFill>
                  <a:schemeClr val="accent5">
                    <a:lumMod val="75000"/>
                  </a:schemeClr>
                </a:solidFill>
                <a:latin typeface="Comic Sans MS" panose="030F0702030302020204" pitchFamily="66" charset="0"/>
              </a:rPr>
            </a:br>
            <a:r>
              <a:rPr lang="en-US" sz="2800" dirty="0">
                <a:solidFill>
                  <a:schemeClr val="accent5">
                    <a:lumMod val="75000"/>
                  </a:schemeClr>
                </a:solidFill>
                <a:latin typeface="Comic Sans MS" panose="030F0702030302020204" pitchFamily="66" charset="0"/>
              </a:rPr>
              <a:t>			</a:t>
            </a:r>
            <a:r>
              <a:rPr lang="en-US" sz="2800" dirty="0">
                <a:solidFill>
                  <a:srgbClr val="0070C0"/>
                </a:solidFill>
                <a:latin typeface="Comic Sans MS" panose="030F0702030302020204" pitchFamily="66" charset="0"/>
              </a:rPr>
              <a:t>you are to sound </a:t>
            </a:r>
            <a:br>
              <a:rPr lang="en-US" sz="2800" dirty="0">
                <a:solidFill>
                  <a:srgbClr val="0070C0"/>
                </a:solidFill>
                <a:latin typeface="Comic Sans MS" panose="030F0702030302020204" pitchFamily="66" charset="0"/>
              </a:rPr>
            </a:br>
            <a:r>
              <a:rPr lang="en-US" sz="2800" dirty="0">
                <a:solidFill>
                  <a:srgbClr val="0070C0"/>
                </a:solidFill>
                <a:latin typeface="Comic Sans MS" panose="030F0702030302020204" pitchFamily="66" charset="0"/>
              </a:rPr>
              <a:t>			the trumpets </a:t>
            </a:r>
            <a:r>
              <a:rPr lang="en-US" sz="2800" b="1" dirty="0">
                <a:ln w="22225">
                  <a:solidFill>
                    <a:schemeClr val="accent2"/>
                  </a:solidFill>
                  <a:prstDash val="solid"/>
                </a:ln>
                <a:solidFill>
                  <a:schemeClr val="accent2">
                    <a:lumMod val="40000"/>
                    <a:lumOff val="60000"/>
                  </a:schemeClr>
                </a:solidFill>
                <a:latin typeface="Comic Sans MS" panose="030F0702030302020204" pitchFamily="66" charset="0"/>
              </a:rPr>
              <a:t> </a:t>
            </a:r>
            <a:br>
              <a:rPr lang="en-US" sz="2800" b="1" dirty="0">
                <a:ln w="22225">
                  <a:solidFill>
                    <a:schemeClr val="accent2"/>
                  </a:solidFill>
                  <a:prstDash val="solid"/>
                </a:ln>
                <a:solidFill>
                  <a:schemeClr val="accent2">
                    <a:lumMod val="40000"/>
                    <a:lumOff val="60000"/>
                  </a:schemeClr>
                </a:solidFill>
                <a:latin typeface="Comic Sans MS" panose="030F0702030302020204" pitchFamily="66" charset="0"/>
              </a:rPr>
            </a:br>
            <a:r>
              <a:rPr lang="en-US" sz="2800" b="1" dirty="0">
                <a:ln w="22225">
                  <a:solidFill>
                    <a:schemeClr val="accent2"/>
                  </a:solidFill>
                  <a:prstDash val="solid"/>
                </a:ln>
                <a:solidFill>
                  <a:schemeClr val="accent2">
                    <a:lumMod val="40000"/>
                    <a:lumOff val="60000"/>
                  </a:schemeClr>
                </a:solidFill>
                <a:latin typeface="Comic Sans MS" panose="030F0702030302020204" pitchFamily="66" charset="0"/>
              </a:rPr>
              <a:t>			over your burnt </a:t>
            </a:r>
            <a:br>
              <a:rPr lang="en-US" sz="2800" b="1" dirty="0">
                <a:ln w="22225">
                  <a:solidFill>
                    <a:schemeClr val="accent2"/>
                  </a:solidFill>
                  <a:prstDash val="solid"/>
                </a:ln>
                <a:solidFill>
                  <a:schemeClr val="accent2">
                    <a:lumMod val="40000"/>
                    <a:lumOff val="60000"/>
                  </a:schemeClr>
                </a:solidFill>
                <a:latin typeface="Comic Sans MS" panose="030F0702030302020204" pitchFamily="66" charset="0"/>
              </a:rPr>
            </a:br>
            <a:r>
              <a:rPr lang="en-US" sz="2800" b="1" dirty="0">
                <a:ln w="22225">
                  <a:solidFill>
                    <a:schemeClr val="accent2"/>
                  </a:solidFill>
                  <a:prstDash val="solid"/>
                </a:ln>
                <a:solidFill>
                  <a:schemeClr val="accent2">
                    <a:lumMod val="40000"/>
                    <a:lumOff val="60000"/>
                  </a:schemeClr>
                </a:solidFill>
                <a:latin typeface="Comic Sans MS" panose="030F0702030302020204" pitchFamily="66" charset="0"/>
              </a:rPr>
              <a:t>			offerings </a:t>
            </a:r>
            <a:r>
              <a:rPr lang="en-US" sz="2800" dirty="0">
                <a:solidFill>
                  <a:schemeClr val="accent5">
                    <a:lumMod val="75000"/>
                  </a:schemeClr>
                </a:solidFill>
                <a:latin typeface="Comic Sans MS" panose="030F0702030302020204" pitchFamily="66" charset="0"/>
              </a:rPr>
              <a:t>and</a:t>
            </a:r>
            <a:r>
              <a:rPr lang="en-US" sz="2800" dirty="0">
                <a:solidFill>
                  <a:srgbClr val="000000"/>
                </a:solidFill>
                <a:latin typeface="Comic Sans MS" panose="030F0702030302020204" pitchFamily="66" charset="0"/>
              </a:rPr>
              <a:t> </a:t>
            </a:r>
            <a:br>
              <a:rPr lang="en-US" sz="2800" dirty="0">
                <a:solidFill>
                  <a:srgbClr val="000000"/>
                </a:solidFill>
                <a:latin typeface="Comic Sans MS" panose="030F0702030302020204" pitchFamily="66" charset="0"/>
              </a:rPr>
            </a:br>
            <a:r>
              <a:rPr lang="en-US" sz="2800" b="1" dirty="0">
                <a:ln w="22225">
                  <a:solidFill>
                    <a:schemeClr val="accent2"/>
                  </a:solidFill>
                  <a:prstDash val="solid"/>
                </a:ln>
                <a:solidFill>
                  <a:schemeClr val="accent2">
                    <a:lumMod val="40000"/>
                    <a:lumOff val="60000"/>
                  </a:schemeClr>
                </a:solidFill>
                <a:latin typeface="Comic Sans MS" panose="030F0702030302020204" pitchFamily="66" charset="0"/>
              </a:rPr>
              <a:t>fellowship offerings,</a:t>
            </a:r>
            <a:r>
              <a:rPr lang="en-US" sz="2800" dirty="0">
                <a:solidFill>
                  <a:srgbClr val="000000"/>
                </a:solidFill>
                <a:latin typeface="Comic Sans MS" panose="030F0702030302020204" pitchFamily="66" charset="0"/>
              </a:rPr>
              <a:t> </a:t>
            </a:r>
            <a:r>
              <a:rPr lang="en-US" sz="2800" dirty="0">
                <a:solidFill>
                  <a:schemeClr val="accent5">
                    <a:lumMod val="75000"/>
                  </a:schemeClr>
                </a:solidFill>
                <a:latin typeface="Comic Sans MS" panose="030F0702030302020204" pitchFamily="66" charset="0"/>
              </a:rPr>
              <a:t>and they </a:t>
            </a:r>
            <a:br>
              <a:rPr lang="en-US" sz="2800" dirty="0">
                <a:solidFill>
                  <a:schemeClr val="accent5">
                    <a:lumMod val="75000"/>
                  </a:schemeClr>
                </a:solidFill>
                <a:latin typeface="Comic Sans MS" panose="030F0702030302020204" pitchFamily="66" charset="0"/>
              </a:rPr>
            </a:br>
            <a:r>
              <a:rPr lang="en-US" sz="2800" dirty="0">
                <a:solidFill>
                  <a:schemeClr val="accent5">
                    <a:lumMod val="75000"/>
                  </a:schemeClr>
                </a:solidFill>
                <a:latin typeface="Comic Sans MS" panose="030F0702030302020204" pitchFamily="66" charset="0"/>
              </a:rPr>
              <a:t>will be a memorial for Yahuah  before your Elohim.  </a:t>
            </a:r>
            <a:br>
              <a:rPr lang="en-US" sz="2800" dirty="0">
                <a:solidFill>
                  <a:schemeClr val="accent5">
                    <a:lumMod val="75000"/>
                  </a:schemeClr>
                </a:solidFill>
                <a:latin typeface="Comic Sans MS" panose="030F0702030302020204" pitchFamily="66" charset="0"/>
              </a:rPr>
            </a:br>
            <a:r>
              <a:rPr lang="en-US" sz="2800" dirty="0">
                <a:solidFill>
                  <a:schemeClr val="accent5">
                    <a:lumMod val="75000"/>
                  </a:schemeClr>
                </a:solidFill>
                <a:latin typeface="Comic Sans MS" panose="030F0702030302020204" pitchFamily="66" charset="0"/>
              </a:rPr>
              <a:t>I am your Elohim.  </a:t>
            </a:r>
          </a:p>
        </p:txBody>
      </p:sp>
      <p:sp>
        <p:nvSpPr>
          <p:cNvPr id="7" name="Rectangle 6">
            <a:extLst>
              <a:ext uri="{FF2B5EF4-FFF2-40B4-BE49-F238E27FC236}">
                <a16:creationId xmlns="" xmlns:a16="http://schemas.microsoft.com/office/drawing/2014/main" id="{B796CACE-FCDB-4AE6-9BEE-7C4F79CA5D6A}"/>
              </a:ext>
            </a:extLst>
          </p:cNvPr>
          <p:cNvSpPr/>
          <p:nvPr/>
        </p:nvSpPr>
        <p:spPr>
          <a:xfrm>
            <a:off x="12368855" y="282802"/>
            <a:ext cx="6242958" cy="6124754"/>
          </a:xfrm>
          <a:prstGeom prst="rect">
            <a:avLst/>
          </a:prstGeom>
        </p:spPr>
        <p:txBody>
          <a:bodyPr wrap="square">
            <a:spAutoFit/>
            <a:scene3d>
              <a:camera prst="orthographicFront"/>
              <a:lightRig rig="threePt" dir="t"/>
            </a:scene3d>
            <a:sp3d extrusionH="57150">
              <a:bevelT w="38100" h="38100"/>
            </a:sp3d>
          </a:bodyPr>
          <a:lstStyle/>
          <a:p>
            <a:r>
              <a:rPr lang="en-US" sz="2800" dirty="0">
                <a:solidFill>
                  <a:schemeClr val="accent5">
                    <a:lumMod val="75000"/>
                  </a:schemeClr>
                </a:solidFill>
                <a:latin typeface="Comic Sans MS" panose="030F0702030302020204" pitchFamily="66" charset="0"/>
                <a:cs typeface="Arial" panose="020B0604020202020204" pitchFamily="34" charset="0"/>
              </a:rPr>
              <a:t>9</a:t>
            </a:r>
            <a:r>
              <a:rPr lang="en-US" sz="2800" b="1" dirty="0">
                <a:ln w="22225">
                  <a:solidFill>
                    <a:schemeClr val="accent2"/>
                  </a:solidFill>
                  <a:prstDash val="solid"/>
                </a:ln>
                <a:solidFill>
                  <a:schemeClr val="accent2">
                    <a:lumMod val="40000"/>
                    <a:lumOff val="60000"/>
                  </a:schemeClr>
                </a:solidFill>
                <a:latin typeface="Comic Sans MS" panose="030F0702030302020204" pitchFamily="66" charset="0"/>
              </a:rPr>
              <a:t> When you go into battle </a:t>
            </a:r>
            <a:r>
              <a:rPr lang="en-US" sz="2800" dirty="0">
                <a:solidFill>
                  <a:schemeClr val="accent5">
                    <a:lumMod val="75000"/>
                  </a:schemeClr>
                </a:solidFill>
                <a:latin typeface="Comic Sans MS" panose="030F0702030302020204" pitchFamily="66" charset="0"/>
              </a:rPr>
              <a:t>in your own land against an enemy who is oppressing you,</a:t>
            </a:r>
            <a:r>
              <a:rPr lang="en-US" sz="2800" dirty="0">
                <a:ln w="0"/>
                <a:solidFill>
                  <a:schemeClr val="accent5">
                    <a:lumMod val="75000"/>
                  </a:schemeClr>
                </a:solidFill>
                <a:effectLst>
                  <a:outerShdw blurRad="38100" dist="25400" dir="5400000" algn="ctr" rotWithShape="0">
                    <a:srgbClr val="6E747A">
                      <a:alpha val="43000"/>
                    </a:srgbClr>
                  </a:outerShdw>
                </a:effectLst>
                <a:latin typeface="Comic Sans MS" panose="030F0702030302020204" pitchFamily="66" charset="0"/>
              </a:rPr>
              <a:t> </a:t>
            </a:r>
            <a:r>
              <a:rPr lang="en-US" sz="2800" b="1" dirty="0">
                <a:ln w="22225">
                  <a:solidFill>
                    <a:schemeClr val="accent2"/>
                  </a:solidFill>
                  <a:prstDash val="solid"/>
                </a:ln>
                <a:solidFill>
                  <a:schemeClr val="accent2">
                    <a:lumMod val="40000"/>
                    <a:lumOff val="60000"/>
                  </a:schemeClr>
                </a:solidFill>
                <a:latin typeface="Comic Sans MS" panose="030F0702030302020204" pitchFamily="66" charset="0"/>
              </a:rPr>
              <a:t>sound a blast on the trumpets.</a:t>
            </a:r>
            <a:r>
              <a:rPr lang="en-US" sz="2800" dirty="0">
                <a:solidFill>
                  <a:srgbClr val="000000"/>
                </a:solidFill>
                <a:latin typeface="Comic Sans MS" panose="030F0702030302020204" pitchFamily="66" charset="0"/>
              </a:rPr>
              <a:t> </a:t>
            </a:r>
            <a:r>
              <a:rPr lang="en-US" sz="2800" dirty="0">
                <a:solidFill>
                  <a:schemeClr val="accent5">
                    <a:lumMod val="75000"/>
                  </a:schemeClr>
                </a:solidFill>
                <a:latin typeface="Comic Sans MS" panose="030F0702030302020204" pitchFamily="66" charset="0"/>
              </a:rPr>
              <a:t>Then you will be remembered by Yahuah your Elohim and rescued from your enemies. </a:t>
            </a:r>
            <a:br>
              <a:rPr lang="en-US" sz="2800" dirty="0">
                <a:solidFill>
                  <a:schemeClr val="accent5">
                    <a:lumMod val="75000"/>
                  </a:schemeClr>
                </a:solidFill>
                <a:latin typeface="Comic Sans MS" panose="030F0702030302020204" pitchFamily="66" charset="0"/>
              </a:rPr>
            </a:br>
            <a:r>
              <a:rPr lang="en-US" sz="2800" dirty="0">
                <a:solidFill>
                  <a:schemeClr val="accent5">
                    <a:lumMod val="75000"/>
                  </a:schemeClr>
                </a:solidFill>
                <a:latin typeface="Comic Sans MS" panose="030F0702030302020204" pitchFamily="66" charset="0"/>
              </a:rPr>
              <a:t>10 Also at your </a:t>
            </a:r>
            <a:r>
              <a:rPr lang="en-US" sz="2800" b="1" dirty="0">
                <a:ln w="22225">
                  <a:solidFill>
                    <a:schemeClr val="accent2"/>
                  </a:solidFill>
                  <a:prstDash val="solid"/>
                </a:ln>
                <a:solidFill>
                  <a:schemeClr val="accent2">
                    <a:lumMod val="40000"/>
                    <a:lumOff val="60000"/>
                  </a:schemeClr>
                </a:solidFill>
                <a:latin typeface="Comic Sans MS" panose="030F0702030302020204" pitchFamily="66" charset="0"/>
              </a:rPr>
              <a:t>times of rejoicing </a:t>
            </a:r>
            <a:r>
              <a:rPr lang="en-US" sz="2800" dirty="0">
                <a:solidFill>
                  <a:srgbClr val="0070C0"/>
                </a:solidFill>
                <a:latin typeface="Comic Sans MS" panose="030F0702030302020204" pitchFamily="66" charset="0"/>
              </a:rPr>
              <a:t>your</a:t>
            </a:r>
            <a:r>
              <a:rPr lang="en-US" sz="2800" b="1" dirty="0">
                <a:ln w="22225">
                  <a:solidFill>
                    <a:schemeClr val="accent2"/>
                  </a:solidFill>
                  <a:prstDash val="solid"/>
                </a:ln>
                <a:solidFill>
                  <a:srgbClr val="0070C0"/>
                </a:solidFill>
                <a:latin typeface="Comic Sans MS" panose="030F0702030302020204" pitchFamily="66" charset="0"/>
              </a:rPr>
              <a:t> </a:t>
            </a:r>
            <a:r>
              <a:rPr lang="en-US" sz="2800" dirty="0">
                <a:solidFill>
                  <a:srgbClr val="0070C0"/>
                </a:solidFill>
                <a:latin typeface="Comic Sans MS" panose="030F0702030302020204" pitchFamily="66" charset="0"/>
              </a:rPr>
              <a:t>appointed festivals and </a:t>
            </a:r>
            <a:r>
              <a:rPr lang="en-US" sz="2800" b="1" dirty="0">
                <a:ln w="22225">
                  <a:solidFill>
                    <a:schemeClr val="accent2"/>
                  </a:solidFill>
                  <a:prstDash val="solid"/>
                </a:ln>
                <a:solidFill>
                  <a:schemeClr val="accent2">
                    <a:lumMod val="40000"/>
                    <a:lumOff val="60000"/>
                  </a:schemeClr>
                </a:solidFill>
                <a:latin typeface="Comic Sans MS" panose="030F0702030302020204" pitchFamily="66" charset="0"/>
              </a:rPr>
              <a:t>New Month </a:t>
            </a:r>
            <a:r>
              <a:rPr lang="en-US" sz="2800" dirty="0">
                <a:solidFill>
                  <a:schemeClr val="accent5">
                    <a:lumMod val="75000"/>
                  </a:schemeClr>
                </a:solidFill>
                <a:latin typeface="Comic Sans MS" panose="030F0702030302020204" pitchFamily="66" charset="0"/>
              </a:rPr>
              <a:t>feasts - </a:t>
            </a:r>
            <a:r>
              <a:rPr lang="en-US" sz="2800" dirty="0">
                <a:solidFill>
                  <a:srgbClr val="0070C0"/>
                </a:solidFill>
                <a:latin typeface="Comic Sans MS" panose="030F0702030302020204" pitchFamily="66" charset="0"/>
              </a:rPr>
              <a:t>you are to sound the trumpets </a:t>
            </a:r>
            <a:r>
              <a:rPr lang="en-US" sz="2800" b="1" dirty="0">
                <a:ln w="22225">
                  <a:solidFill>
                    <a:schemeClr val="accent2"/>
                  </a:solidFill>
                  <a:prstDash val="solid"/>
                </a:ln>
                <a:solidFill>
                  <a:schemeClr val="accent2">
                    <a:lumMod val="40000"/>
                    <a:lumOff val="60000"/>
                  </a:schemeClr>
                </a:solidFill>
                <a:latin typeface="Comic Sans MS" panose="030F0702030302020204" pitchFamily="66" charset="0"/>
              </a:rPr>
              <a:t>over your burnt offerings </a:t>
            </a:r>
            <a:r>
              <a:rPr lang="en-US" sz="2800" dirty="0">
                <a:solidFill>
                  <a:schemeClr val="accent5">
                    <a:lumMod val="75000"/>
                  </a:schemeClr>
                </a:solidFill>
                <a:latin typeface="Comic Sans MS" panose="030F0702030302020204" pitchFamily="66" charset="0"/>
              </a:rPr>
              <a:t>and</a:t>
            </a:r>
            <a:r>
              <a:rPr lang="en-US" sz="2800" dirty="0">
                <a:solidFill>
                  <a:srgbClr val="000000"/>
                </a:solidFill>
                <a:latin typeface="Comic Sans MS" panose="030F0702030302020204" pitchFamily="66" charset="0"/>
              </a:rPr>
              <a:t> </a:t>
            </a:r>
            <a:r>
              <a:rPr lang="en-US" sz="2800" b="1" dirty="0">
                <a:ln w="22225">
                  <a:solidFill>
                    <a:schemeClr val="accent2"/>
                  </a:solidFill>
                  <a:prstDash val="solid"/>
                </a:ln>
                <a:solidFill>
                  <a:schemeClr val="accent2">
                    <a:lumMod val="40000"/>
                    <a:lumOff val="60000"/>
                  </a:schemeClr>
                </a:solidFill>
                <a:latin typeface="Comic Sans MS" panose="030F0702030302020204" pitchFamily="66" charset="0"/>
              </a:rPr>
              <a:t>fellowship offerings,</a:t>
            </a:r>
            <a:r>
              <a:rPr lang="en-US" sz="2800" dirty="0">
                <a:solidFill>
                  <a:srgbClr val="000000"/>
                </a:solidFill>
                <a:latin typeface="Comic Sans MS" panose="030F0702030302020204" pitchFamily="66" charset="0"/>
              </a:rPr>
              <a:t> </a:t>
            </a:r>
            <a:r>
              <a:rPr lang="en-US" sz="2800" dirty="0">
                <a:solidFill>
                  <a:schemeClr val="accent5">
                    <a:lumMod val="75000"/>
                  </a:schemeClr>
                </a:solidFill>
                <a:latin typeface="Comic Sans MS" panose="030F0702030302020204" pitchFamily="66" charset="0"/>
              </a:rPr>
              <a:t>and they will be a memorial for Yahuah  before your Elohim.  I am your Elohim.  </a:t>
            </a:r>
          </a:p>
        </p:txBody>
      </p:sp>
    </p:spTree>
    <p:extLst>
      <p:ext uri="{BB962C8B-B14F-4D97-AF65-F5344CB8AC3E}">
        <p14:creationId xmlns:p14="http://schemas.microsoft.com/office/powerpoint/2010/main" val="321753191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1000"/>
                                        <p:tgtEl>
                                          <p:spTgt spid="6">
                                            <p:txEl>
                                              <p:pRg st="0" end="0"/>
                                            </p:txEl>
                                          </p:spTgt>
                                        </p:tgtEl>
                                      </p:cBhvr>
                                    </p:animEffect>
                                    <p:anim calcmode="lin" valueType="num">
                                      <p:cBhvr>
                                        <p:cTn id="14"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fade">
                                      <p:cBhvr>
                                        <p:cTn id="19" dur="1000"/>
                                        <p:tgtEl>
                                          <p:spTgt spid="7">
                                            <p:txEl>
                                              <p:pRg st="0" end="0"/>
                                            </p:txEl>
                                          </p:spTgt>
                                        </p:tgtEl>
                                      </p:cBhvr>
                                    </p:animEffect>
                                    <p:anim calcmode="lin" valueType="num">
                                      <p:cBhvr>
                                        <p:cTn id="20"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rgbClr val="EADDCC"/>
            </a:gs>
            <a:gs pos="84000">
              <a:srgbClr val="EADDCC"/>
            </a:gs>
            <a:gs pos="24000">
              <a:srgbClr val="D7BE9D"/>
            </a:gs>
            <a:gs pos="72000">
              <a:srgbClr val="D7BE9D"/>
            </a:gs>
            <a:gs pos="48000">
              <a:srgbClr val="FFFFCC"/>
            </a:gs>
          </a:gsLst>
          <a:lin ang="18900000" scaled="1"/>
        </a:gra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9326880" y="6480740"/>
            <a:ext cx="2743200" cy="365125"/>
          </a:xfrm>
        </p:spPr>
        <p:txBody>
          <a:bodyPr/>
          <a:lstStyle/>
          <a:p>
            <a:fld id="{BF62E9A0-3E08-4AC5-9850-D72F782A6339}" type="slidenum">
              <a:rPr lang="en-US" smtClean="0"/>
              <a:t>33</a:t>
            </a:fld>
            <a:endParaRPr lang="en-US" dirty="0"/>
          </a:p>
        </p:txBody>
      </p:sp>
      <p:sp>
        <p:nvSpPr>
          <p:cNvPr id="4" name="TextBox 3"/>
          <p:cNvSpPr txBox="1"/>
          <p:nvPr/>
        </p:nvSpPr>
        <p:spPr>
          <a:xfrm>
            <a:off x="535039" y="566225"/>
            <a:ext cx="4919348" cy="584775"/>
          </a:xfrm>
          <a:prstGeom prst="rect">
            <a:avLst/>
          </a:prstGeom>
          <a:solidFill>
            <a:srgbClr val="FFFFCC"/>
          </a:solidFill>
          <a:ln w="57150">
            <a:solidFill>
              <a:srgbClr val="803634"/>
            </a:solidFill>
          </a:ln>
          <a:scene3d>
            <a:camera prst="orthographicFront"/>
            <a:lightRig rig="flat" dir="tl">
              <a:rot lat="0" lon="0" rev="6600000"/>
            </a:lightRig>
          </a:scene3d>
          <a:sp3d>
            <a:bevelT/>
          </a:sp3d>
        </p:spPr>
        <p:txBody>
          <a:bodyPr wrap="square" rtlCol="0">
            <a:spAutoFit/>
            <a:sp3d extrusionH="25400" contourW="8890">
              <a:bevelT w="38100" h="31750"/>
              <a:contourClr>
                <a:schemeClr val="accent2">
                  <a:shade val="75000"/>
                </a:schemeClr>
              </a:contourClr>
            </a:sp3d>
          </a:bodyPr>
          <a:lstStyle/>
          <a:p>
            <a:pPr algn="ctr"/>
            <a:r>
              <a:rPr lang="en-US" sz="3200" b="1" dirty="0">
                <a:ln w="11430"/>
                <a:solidFill>
                  <a:srgbClr val="803634"/>
                </a:solidFill>
                <a:effectLst>
                  <a:outerShdw blurRad="50800" dist="39000" dir="5460000" algn="tl">
                    <a:srgbClr val="000000">
                      <a:alpha val="38000"/>
                    </a:srgbClr>
                  </a:outerShdw>
                </a:effectLst>
                <a:latin typeface="Comic Sans MS" pitchFamily="66" charset="0"/>
              </a:rPr>
              <a:t>Sound of a Trumpet</a:t>
            </a:r>
          </a:p>
        </p:txBody>
      </p:sp>
      <p:sp>
        <p:nvSpPr>
          <p:cNvPr id="7" name="TextBox 6"/>
          <p:cNvSpPr txBox="1"/>
          <p:nvPr/>
        </p:nvSpPr>
        <p:spPr>
          <a:xfrm>
            <a:off x="535039" y="1216465"/>
            <a:ext cx="4919348" cy="3647152"/>
          </a:xfrm>
          <a:prstGeom prst="rect">
            <a:avLst/>
          </a:prstGeom>
          <a:solidFill>
            <a:srgbClr val="FFFFCC"/>
          </a:solidFill>
          <a:ln w="57150">
            <a:solidFill>
              <a:srgbClr val="803634"/>
            </a:solidFill>
          </a:ln>
          <a:scene3d>
            <a:camera prst="orthographicFront"/>
            <a:lightRig rig="flat" dir="tl">
              <a:rot lat="0" lon="0" rev="6600000"/>
            </a:lightRig>
          </a:scene3d>
          <a:sp3d>
            <a:bevelT/>
          </a:sp3d>
        </p:spPr>
        <p:txBody>
          <a:bodyPr wrap="square" rtlCol="0">
            <a:spAutoFit/>
            <a:sp3d extrusionH="57150">
              <a:bevelT h="25400" prst="softRound"/>
            </a:sp3d>
          </a:bodyPr>
          <a:lstStyle/>
          <a:p>
            <a:pPr marL="342900" indent="-342900">
              <a:buFont typeface="Wingdings" pitchFamily="2" charset="2"/>
              <a:buChar char="Ø"/>
            </a:pPr>
            <a:r>
              <a:rPr lang="en-US" sz="2100" b="1" dirty="0">
                <a:ln w="1905"/>
                <a:solidFill>
                  <a:srgbClr val="803634"/>
                </a:solidFill>
                <a:effectLst>
                  <a:innerShdw blurRad="69850" dist="43180" dir="5400000">
                    <a:srgbClr val="000000">
                      <a:alpha val="65000"/>
                    </a:srgbClr>
                  </a:innerShdw>
                </a:effectLst>
                <a:latin typeface="Comic Sans MS" pitchFamily="66" charset="0"/>
              </a:rPr>
              <a:t>This “sound of a Trumpet” could be a literal trumpet [or shofar] blowing, or it could be the voice of our Elohim sounding like a trumpet.  This is the last chronological mention of silver </a:t>
            </a:r>
            <a:br>
              <a:rPr lang="en-US" sz="2100" b="1" dirty="0">
                <a:ln w="1905"/>
                <a:solidFill>
                  <a:srgbClr val="803634"/>
                </a:solidFill>
                <a:effectLst>
                  <a:innerShdw blurRad="69850" dist="43180" dir="5400000">
                    <a:srgbClr val="000000">
                      <a:alpha val="65000"/>
                    </a:srgbClr>
                  </a:innerShdw>
                </a:effectLst>
                <a:latin typeface="Comic Sans MS" pitchFamily="66" charset="0"/>
              </a:rPr>
            </a:br>
            <a:r>
              <a:rPr lang="en-US" sz="2100" b="1" dirty="0">
                <a:ln w="1905"/>
                <a:solidFill>
                  <a:srgbClr val="803634"/>
                </a:solidFill>
                <a:effectLst>
                  <a:innerShdw blurRad="69850" dist="43180" dir="5400000">
                    <a:srgbClr val="000000">
                      <a:alpha val="65000"/>
                    </a:srgbClr>
                  </a:innerShdw>
                </a:effectLst>
                <a:latin typeface="Comic Sans MS" pitchFamily="66" charset="0"/>
              </a:rPr>
              <a:t>in the Bible. </a:t>
            </a:r>
          </a:p>
          <a:p>
            <a:pPr marL="342900" indent="-342900">
              <a:buFont typeface="Wingdings" pitchFamily="2" charset="2"/>
              <a:buChar char="Ø"/>
            </a:pPr>
            <a:r>
              <a:rPr lang="en-US" sz="2100" b="1" dirty="0">
                <a:ln w="1905"/>
                <a:solidFill>
                  <a:srgbClr val="803634"/>
                </a:solidFill>
                <a:effectLst>
                  <a:innerShdw blurRad="69850" dist="43180" dir="5400000">
                    <a:srgbClr val="000000">
                      <a:alpha val="65000"/>
                    </a:srgbClr>
                  </a:innerShdw>
                </a:effectLst>
                <a:latin typeface="Comic Sans MS" pitchFamily="66" charset="0"/>
              </a:rPr>
              <a:t>There will be no silver in heaven for the reason of “redemption” because Yahuah’s people have already been redeemed.</a:t>
            </a:r>
            <a:endParaRPr lang="en-US" sz="21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endParaRPr>
          </a:p>
        </p:txBody>
      </p:sp>
      <p:grpSp>
        <p:nvGrpSpPr>
          <p:cNvPr id="9" name="Group 8"/>
          <p:cNvGrpSpPr/>
          <p:nvPr/>
        </p:nvGrpSpPr>
        <p:grpSpPr>
          <a:xfrm>
            <a:off x="5999253" y="529658"/>
            <a:ext cx="5750788" cy="5750788"/>
            <a:chOff x="5999253" y="529658"/>
            <a:chExt cx="5750788" cy="5750788"/>
          </a:xfrm>
        </p:grpSpPr>
        <p:pic>
          <p:nvPicPr>
            <p:cNvPr id="5" name="Picture 4">
              <a:extLst>
                <a:ext uri="{FF2B5EF4-FFF2-40B4-BE49-F238E27FC236}">
                  <a16:creationId xmlns="" xmlns:a16="http://schemas.microsoft.com/office/drawing/2014/main" id="{458708D9-5445-434B-B4E5-2427228E88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9253" y="529658"/>
              <a:ext cx="5750788" cy="5750788"/>
            </a:xfrm>
            <a:prstGeom prst="rect">
              <a:avLst/>
            </a:prstGeom>
            <a:ln w="57150">
              <a:solidFill>
                <a:srgbClr val="803634"/>
              </a:solidFill>
            </a:ln>
            <a:effectLst>
              <a:outerShdw blurRad="292100" dist="139700" dir="2700000" algn="tl" rotWithShape="0">
                <a:srgbClr val="333333">
                  <a:alpha val="65000"/>
                </a:srgbClr>
              </a:outerShdw>
            </a:effectLst>
            <a:scene3d>
              <a:camera prst="orthographicFront"/>
              <a:lightRig rig="threePt" dir="t"/>
            </a:scene3d>
            <a:sp3d>
              <a:bevelT/>
            </a:sp3d>
          </p:spPr>
        </p:pic>
        <p:sp>
          <p:nvSpPr>
            <p:cNvPr id="8" name="TextBox 7"/>
            <p:cNvSpPr txBox="1"/>
            <p:nvPr/>
          </p:nvSpPr>
          <p:spPr>
            <a:xfrm>
              <a:off x="8144540" y="5647921"/>
              <a:ext cx="3189780" cy="400110"/>
            </a:xfrm>
            <a:prstGeom prst="rect">
              <a:avLst/>
            </a:prstGeom>
            <a:solidFill>
              <a:srgbClr val="FFFFCC"/>
            </a:solidFill>
            <a:ln w="57150">
              <a:solidFill>
                <a:srgbClr val="803634"/>
              </a:solidFill>
            </a:ln>
            <a:scene3d>
              <a:camera prst="orthographicFront"/>
              <a:lightRig rig="flat" dir="tl">
                <a:rot lat="0" lon="0" rev="6600000"/>
              </a:lightRig>
            </a:scene3d>
            <a:sp3d>
              <a:bevelT/>
            </a:sp3d>
          </p:spPr>
          <p:txBody>
            <a:bodyPr wrap="square" rtlCol="0">
              <a:spAutoFit/>
              <a:sp3d extrusionH="25400" contourW="8890">
                <a:bevelT w="38100" h="31750"/>
                <a:contourClr>
                  <a:schemeClr val="accent2">
                    <a:shade val="75000"/>
                  </a:schemeClr>
                </a:contourClr>
              </a:sp3d>
            </a:bodyPr>
            <a:lstStyle/>
            <a:p>
              <a:pPr algn="ctr"/>
              <a:r>
                <a:rPr lang="en-US" sz="2000" b="1" dirty="0">
                  <a:ln w="11430"/>
                  <a:solidFill>
                    <a:srgbClr val="803634"/>
                  </a:solidFill>
                  <a:effectLst>
                    <a:outerShdw blurRad="50800" dist="39000" dir="5460000" algn="tl">
                      <a:srgbClr val="000000">
                        <a:alpha val="38000"/>
                      </a:srgbClr>
                    </a:outerShdw>
                  </a:effectLst>
                  <a:latin typeface="Lucida Calligraphy" pitchFamily="66" charset="0"/>
                </a:rPr>
                <a:t>Yahusha is Coming…</a:t>
              </a:r>
            </a:p>
          </p:txBody>
        </p:sp>
      </p:grpSp>
      <p:sp>
        <p:nvSpPr>
          <p:cNvPr id="10" name="TextBox 9"/>
          <p:cNvSpPr txBox="1"/>
          <p:nvPr/>
        </p:nvSpPr>
        <p:spPr>
          <a:xfrm>
            <a:off x="535039" y="4922742"/>
            <a:ext cx="4919348" cy="1323439"/>
          </a:xfrm>
          <a:prstGeom prst="rect">
            <a:avLst/>
          </a:prstGeom>
          <a:solidFill>
            <a:srgbClr val="803634"/>
          </a:solidFill>
          <a:ln w="57150">
            <a:solidFill>
              <a:srgbClr val="803634"/>
            </a:solidFill>
          </a:ln>
          <a:scene3d>
            <a:camera prst="orthographicFront"/>
            <a:lightRig rig="flat" dir="tl">
              <a:rot lat="0" lon="0" rev="6600000"/>
            </a:lightRig>
          </a:scene3d>
          <a:sp3d>
            <a:bevelT/>
          </a:sp3d>
        </p:spPr>
        <p:txBody>
          <a:bodyPr wrap="square" rtlCol="0">
            <a:spAutoFit/>
            <a:sp3d extrusionH="25400" contourW="8890">
              <a:bevelT w="38100" h="31750"/>
              <a:contourClr>
                <a:schemeClr val="accent2">
                  <a:shade val="75000"/>
                </a:schemeClr>
              </a:contourClr>
            </a:sp3d>
          </a:bodyPr>
          <a:lstStyle/>
          <a:p>
            <a:pPr algn="ctr"/>
            <a:r>
              <a:rPr lang="en-US" sz="2000" b="1" dirty="0">
                <a:ln w="11430"/>
                <a:solidFill>
                  <a:srgbClr val="EADDCC"/>
                </a:solidFill>
                <a:effectLst>
                  <a:outerShdw blurRad="50800" dist="39000" dir="5460000" algn="tl">
                    <a:srgbClr val="000000">
                      <a:alpha val="38000"/>
                    </a:srgbClr>
                  </a:outerShdw>
                </a:effectLst>
                <a:latin typeface="Lucida Calligraphy" pitchFamily="66" charset="0"/>
              </a:rPr>
              <a:t>Note:  It did not matter if the sound was from a shofar, trumpet or horn.  It was the message that was of most importance.</a:t>
            </a:r>
          </a:p>
        </p:txBody>
      </p:sp>
    </p:spTree>
    <p:extLst>
      <p:ext uri="{BB962C8B-B14F-4D97-AF65-F5344CB8AC3E}">
        <p14:creationId xmlns:p14="http://schemas.microsoft.com/office/powerpoint/2010/main" val="12872256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1250"/>
                                        <p:tgtEl>
                                          <p:spTgt spid="9"/>
                                        </p:tgtEl>
                                      </p:cBhvr>
                                    </p:animEffect>
                                  </p:childTnLst>
                                </p:cTn>
                              </p:par>
                            </p:childTnLst>
                          </p:cTn>
                        </p:par>
                        <p:par>
                          <p:cTn id="8" fill="hold">
                            <p:stCondLst>
                              <p:cond delay="1250"/>
                            </p:stCondLst>
                            <p:childTnLst>
                              <p:par>
                                <p:cTn id="9" presetID="42" presetClass="entr" presetSubtype="0" fill="hold" nodeType="afterEffect">
                                  <p:stCondLst>
                                    <p:cond delay="200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1000"/>
                                        <p:tgtEl>
                                          <p:spTgt spid="7">
                                            <p:txEl>
                                              <p:pRg st="0" end="0"/>
                                            </p:txEl>
                                          </p:spTgt>
                                        </p:tgtEl>
                                      </p:cBhvr>
                                    </p:animEffect>
                                    <p:anim calcmode="lin" valueType="num">
                                      <p:cBhvr>
                                        <p:cTn id="12"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4250"/>
                            </p:stCondLst>
                            <p:childTnLst>
                              <p:par>
                                <p:cTn id="15" presetID="42" presetClass="entr" presetSubtype="0" fill="hold" nodeType="afterEffect">
                                  <p:stCondLst>
                                    <p:cond delay="100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1500"/>
                                        <p:tgtEl>
                                          <p:spTgt spid="7">
                                            <p:txEl>
                                              <p:pRg st="1" end="1"/>
                                            </p:txEl>
                                          </p:spTgt>
                                        </p:tgtEl>
                                      </p:cBhvr>
                                    </p:animEffect>
                                    <p:anim calcmode="lin" valueType="num">
                                      <p:cBhvr>
                                        <p:cTn id="18" dur="15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9" dur="15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par>
                          <p:cTn id="20" fill="hold">
                            <p:stCondLst>
                              <p:cond delay="6750"/>
                            </p:stCondLst>
                            <p:childTnLst>
                              <p:par>
                                <p:cTn id="21" presetID="22" presetClass="entr" presetSubtype="8" fill="hold" nodeType="after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animEffect transition="in" filter="wipe(left)">
                                      <p:cBhvr>
                                        <p:cTn id="23" dur="1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79C8328E-CC2B-480E-980C-52BB1829CAE0}"/>
              </a:ext>
            </a:extLst>
          </p:cNvPr>
          <p:cNvSpPr/>
          <p:nvPr/>
        </p:nvSpPr>
        <p:spPr>
          <a:xfrm>
            <a:off x="849086" y="875525"/>
            <a:ext cx="8364772" cy="5078313"/>
          </a:xfrm>
          <a:prstGeom prst="rect">
            <a:avLst/>
          </a:prstGeom>
          <a:solidFill>
            <a:schemeClr val="bg2">
              <a:alpha val="43000"/>
            </a:schemeClr>
          </a:solidFill>
          <a:scene3d>
            <a:camera prst="orthographicFront"/>
            <a:lightRig rig="soft" dir="tl">
              <a:rot lat="0" lon="0" rev="0"/>
            </a:lightRig>
          </a:scene3d>
          <a:sp3d>
            <a:bevelT w="152400" h="50800" prst="softRound"/>
          </a:sp3d>
        </p:spPr>
        <p:txBody>
          <a:bodyPr wrap="square">
            <a:spAutoFit/>
            <a:sp3d contourW="25400" prstMaterial="matte">
              <a:bevelT w="25400" h="55880" prst="artDeco"/>
              <a:contourClr>
                <a:schemeClr val="accent2">
                  <a:tint val="20000"/>
                </a:schemeClr>
              </a:contourClr>
            </a:sp3d>
          </a:bodyPr>
          <a:lstStyle/>
          <a:p>
            <a:r>
              <a:rPr lang="en-US" sz="3600" b="1" spc="50" dirty="0">
                <a:ln w="11430"/>
                <a:solidFill>
                  <a:srgbClr val="C00000"/>
                </a:solidFill>
                <a:effectLst>
                  <a:glow rad="76200">
                    <a:srgbClr val="FFFFCC">
                      <a:alpha val="64000"/>
                    </a:srgbClr>
                  </a:glow>
                  <a:outerShdw blurRad="76200" dist="50800" dir="5400000" algn="tl" rotWithShape="0">
                    <a:srgbClr val="000000">
                      <a:alpha val="65000"/>
                    </a:srgbClr>
                  </a:outerShdw>
                </a:effectLst>
                <a:latin typeface="Comic Sans MS" panose="030F0702030302020204" pitchFamily="66" charset="0"/>
              </a:rPr>
              <a:t>In Revelation 8:7, John describes an apocalyptic vision. His vision explains the triggering event of the sounding of the first trumpet — hail and fire mixed with blood falling to the ground, and approximately 33% of all of </a:t>
            </a:r>
            <a:br>
              <a:rPr lang="en-US" sz="3600" b="1" spc="50" dirty="0">
                <a:ln w="11430"/>
                <a:solidFill>
                  <a:srgbClr val="C00000"/>
                </a:solidFill>
                <a:effectLst>
                  <a:glow rad="76200">
                    <a:srgbClr val="FFFFCC">
                      <a:alpha val="64000"/>
                    </a:srgbClr>
                  </a:glow>
                  <a:outerShdw blurRad="76200" dist="50800" dir="5400000" algn="tl" rotWithShape="0">
                    <a:srgbClr val="000000">
                      <a:alpha val="65000"/>
                    </a:srgbClr>
                  </a:outerShdw>
                </a:effectLst>
                <a:latin typeface="Comic Sans MS" panose="030F0702030302020204" pitchFamily="66" charset="0"/>
              </a:rPr>
            </a:br>
            <a:r>
              <a:rPr lang="en-US" sz="3600" b="1" spc="50" dirty="0">
                <a:ln w="11430"/>
                <a:solidFill>
                  <a:srgbClr val="C00000"/>
                </a:solidFill>
                <a:effectLst>
                  <a:glow rad="76200">
                    <a:srgbClr val="FFFFCC">
                      <a:alpha val="64000"/>
                    </a:srgbClr>
                  </a:glow>
                  <a:outerShdw blurRad="76200" dist="50800" dir="5400000" algn="tl" rotWithShape="0">
                    <a:srgbClr val="000000">
                      <a:alpha val="65000"/>
                    </a:srgbClr>
                  </a:outerShdw>
                </a:effectLst>
                <a:latin typeface="Comic Sans MS" panose="030F0702030302020204" pitchFamily="66" charset="0"/>
              </a:rPr>
              <a:t>the grass and trees in the </a:t>
            </a:r>
            <a:br>
              <a:rPr lang="en-US" sz="3600" b="1" spc="50" dirty="0">
                <a:ln w="11430"/>
                <a:solidFill>
                  <a:srgbClr val="C00000"/>
                </a:solidFill>
                <a:effectLst>
                  <a:glow rad="76200">
                    <a:srgbClr val="FFFFCC">
                      <a:alpha val="64000"/>
                    </a:srgbClr>
                  </a:glow>
                  <a:outerShdw blurRad="76200" dist="50800" dir="5400000" algn="tl" rotWithShape="0">
                    <a:srgbClr val="000000">
                      <a:alpha val="65000"/>
                    </a:srgbClr>
                  </a:outerShdw>
                </a:effectLst>
                <a:latin typeface="Comic Sans MS" panose="030F0702030302020204" pitchFamily="66" charset="0"/>
              </a:rPr>
            </a:br>
            <a:r>
              <a:rPr lang="en-US" sz="3600" b="1" spc="50" dirty="0">
                <a:ln w="11430"/>
                <a:solidFill>
                  <a:srgbClr val="C00000"/>
                </a:solidFill>
                <a:effectLst>
                  <a:glow rad="76200">
                    <a:srgbClr val="FFFFCC">
                      <a:alpha val="64000"/>
                    </a:srgbClr>
                  </a:glow>
                  <a:outerShdw blurRad="76200" dist="50800" dir="5400000" algn="tl" rotWithShape="0">
                    <a:srgbClr val="000000">
                      <a:alpha val="65000"/>
                    </a:srgbClr>
                  </a:outerShdw>
                </a:effectLst>
                <a:latin typeface="Comic Sans MS" panose="030F0702030302020204" pitchFamily="66" charset="0"/>
              </a:rPr>
              <a:t>known world are destroyed.</a:t>
            </a:r>
          </a:p>
        </p:txBody>
      </p:sp>
      <p:sp>
        <p:nvSpPr>
          <p:cNvPr id="3" name="Slide Number Placeholder 2"/>
          <p:cNvSpPr>
            <a:spLocks noGrp="1"/>
          </p:cNvSpPr>
          <p:nvPr>
            <p:ph type="sldNum" sz="quarter" idx="12"/>
          </p:nvPr>
        </p:nvSpPr>
        <p:spPr>
          <a:xfrm>
            <a:off x="9448800" y="6492875"/>
            <a:ext cx="2743200" cy="365125"/>
          </a:xfrm>
        </p:spPr>
        <p:txBody>
          <a:bodyPr/>
          <a:lstStyle/>
          <a:p>
            <a:fld id="{BF62E9A0-3E08-4AC5-9850-D72F782A6339}" type="slidenum">
              <a:rPr lang="en-US" smtClean="0">
                <a:solidFill>
                  <a:schemeClr val="bg1"/>
                </a:solidFill>
              </a:rPr>
              <a:t>34</a:t>
            </a:fld>
            <a:endParaRPr lang="en-US" dirty="0">
              <a:solidFill>
                <a:schemeClr val="bg1"/>
              </a:solidFill>
            </a:endParaRPr>
          </a:p>
        </p:txBody>
      </p:sp>
    </p:spTree>
    <p:extLst>
      <p:ext uri="{BB962C8B-B14F-4D97-AF65-F5344CB8AC3E}">
        <p14:creationId xmlns:p14="http://schemas.microsoft.com/office/powerpoint/2010/main" val="278120451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37000">
              <a:schemeClr val="accent3">
                <a:lumMod val="20000"/>
                <a:lumOff val="80000"/>
              </a:schemeClr>
            </a:gs>
            <a:gs pos="47000">
              <a:srgbClr val="DFE6F9"/>
            </a:gs>
            <a:gs pos="78000">
              <a:srgbClr val="D7BE9D"/>
            </a:gs>
            <a:gs pos="12000">
              <a:srgbClr val="FFFFCC"/>
            </a:gs>
          </a:gsLst>
          <a:lin ang="5400000" scaled="1"/>
        </a:gradFill>
        <a:effectLst/>
      </p:bgPr>
    </p:bg>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1D89E607-66EB-4D05-83FE-1BC1127FCAAB}"/>
              </a:ext>
            </a:extLst>
          </p:cNvPr>
          <p:cNvSpPr txBox="1"/>
          <p:nvPr/>
        </p:nvSpPr>
        <p:spPr>
          <a:xfrm>
            <a:off x="7156268" y="658123"/>
            <a:ext cx="4594860" cy="5324535"/>
          </a:xfrm>
          <a:prstGeom prst="rect">
            <a:avLst/>
          </a:prstGeom>
          <a:noFill/>
        </p:spPr>
        <p:txBody>
          <a:bodyPr wrap="square" rtlCol="0">
            <a:spAutoFit/>
            <a:scene3d>
              <a:camera prst="orthographicFront"/>
              <a:lightRig rig="threePt" dir="t"/>
            </a:scene3d>
            <a:sp3d extrusionH="57150">
              <a:bevelT w="38100" h="38100"/>
            </a:sp3d>
          </a:bodyPr>
          <a:lstStyle/>
          <a:p>
            <a:r>
              <a:rPr lang="en-US" sz="3200" b="1" dirty="0">
                <a:solidFill>
                  <a:srgbClr val="0070C0"/>
                </a:solidFill>
                <a:latin typeface="Comic Sans MS" panose="030F0702030302020204" pitchFamily="66" charset="0"/>
              </a:rPr>
              <a:t>Judges 6:15</a:t>
            </a:r>
            <a:endParaRPr lang="en-US" sz="3200" dirty="0">
              <a:solidFill>
                <a:srgbClr val="0070C0"/>
              </a:solidFill>
              <a:latin typeface="Comic Sans MS" panose="030F0702030302020204" pitchFamily="66" charset="0"/>
            </a:endParaRPr>
          </a:p>
          <a:p>
            <a:r>
              <a:rPr lang="en-US" sz="2800" b="1" dirty="0">
                <a:solidFill>
                  <a:srgbClr val="0070C0"/>
                </a:solidFill>
                <a:latin typeface="Comic Sans MS" panose="030F0702030302020204" pitchFamily="66" charset="0"/>
              </a:rPr>
              <a:t>“Pardon me, my Elohim” Gideon replied, "but how can I save Israel? ... Behold, my clan is the weakest in Manasseh, and I am the least in my father’s house. ... my Elohim, wherewith do I save Israel? lo, my chief is weak in Manasseh, and I the least.”</a:t>
            </a:r>
          </a:p>
        </p:txBody>
      </p:sp>
      <p:pic>
        <p:nvPicPr>
          <p:cNvPr id="24579" name="Picture 3" descr="C:\Users\Rae\Desktop\gideon and ange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703" y="864824"/>
            <a:ext cx="6482132" cy="4911135"/>
          </a:xfrm>
          <a:prstGeom prst="ellipse">
            <a:avLst/>
          </a:prstGeom>
          <a:ln>
            <a:noFill/>
          </a:ln>
          <a:effectLst>
            <a:outerShdw blurRad="190500" dist="228600" dir="2700000" algn="ctr">
              <a:srgbClr val="000000">
                <a:alpha val="30000"/>
              </a:srgbClr>
            </a:outerShdw>
            <a:softEdge rad="112500"/>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7" name="Slide Number Placeholder 2"/>
          <p:cNvSpPr>
            <a:spLocks noGrp="1"/>
          </p:cNvSpPr>
          <p:nvPr>
            <p:ph type="sldNum" sz="quarter" idx="12"/>
          </p:nvPr>
        </p:nvSpPr>
        <p:spPr>
          <a:xfrm>
            <a:off x="9372600" y="6447790"/>
            <a:ext cx="2743200" cy="365125"/>
          </a:xfrm>
        </p:spPr>
        <p:txBody>
          <a:bodyPr/>
          <a:lstStyle/>
          <a:p>
            <a:fld id="{BF62E9A0-3E08-4AC5-9850-D72F782A6339}" type="slidenum">
              <a:rPr lang="en-US" smtClean="0"/>
              <a:t>35</a:t>
            </a:fld>
            <a:endParaRPr lang="en-US" dirty="0"/>
          </a:p>
        </p:txBody>
      </p:sp>
    </p:spTree>
    <p:extLst>
      <p:ext uri="{BB962C8B-B14F-4D97-AF65-F5344CB8AC3E}">
        <p14:creationId xmlns:p14="http://schemas.microsoft.com/office/powerpoint/2010/main" val="30105655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37000">
              <a:schemeClr val="accent3">
                <a:lumMod val="20000"/>
                <a:lumOff val="80000"/>
              </a:schemeClr>
            </a:gs>
            <a:gs pos="47000">
              <a:srgbClr val="DFE6F9"/>
            </a:gs>
            <a:gs pos="78000">
              <a:srgbClr val="D7BE9D"/>
            </a:gs>
            <a:gs pos="12000">
              <a:srgbClr val="FFFFCC"/>
            </a:gs>
          </a:gsLst>
          <a:lin ang="5400000" scaled="1"/>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5FF57793-B8EA-4BFA-A756-211B66E547FB}"/>
              </a:ext>
            </a:extLst>
          </p:cNvPr>
          <p:cNvSpPr/>
          <p:nvPr/>
        </p:nvSpPr>
        <p:spPr>
          <a:xfrm>
            <a:off x="279603" y="231208"/>
            <a:ext cx="5841591" cy="3970318"/>
          </a:xfrm>
          <a:prstGeom prst="rect">
            <a:avLst/>
          </a:prstGeom>
        </p:spPr>
        <p:txBody>
          <a:bodyPr wrap="square">
            <a:spAutoFit/>
            <a:scene3d>
              <a:camera prst="orthographicFront"/>
              <a:lightRig rig="threePt" dir="t"/>
            </a:scene3d>
            <a:sp3d extrusionH="57150">
              <a:bevelT w="38100" h="38100"/>
            </a:sp3d>
          </a:bodyPr>
          <a:lstStyle/>
          <a:p>
            <a:r>
              <a:rPr lang="en-US" sz="2800" b="1" dirty="0">
                <a:ln w="1905"/>
                <a:solidFill>
                  <a:srgbClr val="BE605E"/>
                </a:solidFill>
                <a:effectLst>
                  <a:innerShdw blurRad="69850" dist="43180" dir="5400000">
                    <a:srgbClr val="000000">
                      <a:alpha val="65000"/>
                    </a:srgbClr>
                  </a:innerShdw>
                </a:effectLst>
                <a:latin typeface="Comic Sans MS" panose="030F0702030302020204" pitchFamily="66" charset="0"/>
              </a:rPr>
              <a:t>A leader doesn’t always need </a:t>
            </a:r>
            <a:br>
              <a:rPr lang="en-US" sz="2800" b="1" dirty="0">
                <a:ln w="1905"/>
                <a:solidFill>
                  <a:srgbClr val="BE605E"/>
                </a:solidFill>
                <a:effectLst>
                  <a:innerShdw blurRad="69850" dist="43180" dir="5400000">
                    <a:srgbClr val="000000">
                      <a:alpha val="65000"/>
                    </a:srgbClr>
                  </a:innerShdw>
                </a:effectLst>
                <a:latin typeface="Comic Sans MS" panose="030F0702030302020204" pitchFamily="66" charset="0"/>
              </a:rPr>
            </a:br>
            <a:r>
              <a:rPr lang="en-US" sz="2800" b="1" dirty="0">
                <a:ln w="1905"/>
                <a:solidFill>
                  <a:srgbClr val="BE605E"/>
                </a:solidFill>
                <a:effectLst>
                  <a:innerShdw blurRad="69850" dist="43180" dir="5400000">
                    <a:srgbClr val="000000">
                      <a:alpha val="65000"/>
                    </a:srgbClr>
                  </a:innerShdw>
                </a:effectLst>
                <a:latin typeface="Comic Sans MS" panose="030F0702030302020204" pitchFamily="66" charset="0"/>
              </a:rPr>
              <a:t>to be the boldest and most extroverted. Yahuah often works through believers who come from the least of the least, like Gideon. When we’re hiding from what scares us most, Yahuah compels us to tackle it head on.</a:t>
            </a:r>
          </a:p>
        </p:txBody>
      </p:sp>
      <p:sp>
        <p:nvSpPr>
          <p:cNvPr id="3" name="Rectangle 2">
            <a:extLst>
              <a:ext uri="{FF2B5EF4-FFF2-40B4-BE49-F238E27FC236}">
                <a16:creationId xmlns="" xmlns:a16="http://schemas.microsoft.com/office/drawing/2014/main" id="{4219CF11-99FA-4776-A2E0-BC8C5671FBBE}"/>
              </a:ext>
            </a:extLst>
          </p:cNvPr>
          <p:cNvSpPr/>
          <p:nvPr/>
        </p:nvSpPr>
        <p:spPr>
          <a:xfrm>
            <a:off x="6507126" y="411962"/>
            <a:ext cx="5471514" cy="5693866"/>
          </a:xfrm>
          <a:prstGeom prst="rect">
            <a:avLst/>
          </a:prstGeom>
        </p:spPr>
        <p:txBody>
          <a:bodyPr wrap="square">
            <a:spAutoFit/>
            <a:scene3d>
              <a:camera prst="orthographicFront"/>
              <a:lightRig rig="threePt" dir="t"/>
            </a:scene3d>
            <a:sp3d extrusionH="57150">
              <a:bevelT w="38100" h="38100"/>
            </a:sp3d>
          </a:bodyPr>
          <a:lstStyle/>
          <a:p>
            <a:r>
              <a:rPr lang="en-US" sz="2800" b="1" dirty="0">
                <a:ln w="1905"/>
                <a:solidFill>
                  <a:srgbClr val="00B050"/>
                </a:solidFill>
                <a:effectLst>
                  <a:innerShdw blurRad="69850" dist="43180" dir="5400000">
                    <a:srgbClr val="000000">
                      <a:alpha val="65000"/>
                    </a:srgbClr>
                  </a:innerShdw>
                </a:effectLst>
                <a:latin typeface="Comic Sans MS" panose="030F0702030302020204" pitchFamily="66" charset="0"/>
              </a:rPr>
              <a:t>We can often have various cushions that offer comfort. Maybe we have jobs that provide enough income for </a:t>
            </a:r>
            <a:br>
              <a:rPr lang="en-US" sz="2800" b="1" dirty="0">
                <a:ln w="1905"/>
                <a:solidFill>
                  <a:srgbClr val="00B050"/>
                </a:solidFill>
                <a:effectLst>
                  <a:innerShdw blurRad="69850" dist="43180" dir="5400000">
                    <a:srgbClr val="000000">
                      <a:alpha val="65000"/>
                    </a:srgbClr>
                  </a:innerShdw>
                </a:effectLst>
                <a:latin typeface="Comic Sans MS" panose="030F0702030302020204" pitchFamily="66" charset="0"/>
              </a:rPr>
            </a:br>
            <a:r>
              <a:rPr lang="en-US" sz="2800" b="1" dirty="0">
                <a:ln w="1905"/>
                <a:solidFill>
                  <a:srgbClr val="00B050"/>
                </a:solidFill>
                <a:effectLst>
                  <a:innerShdw blurRad="69850" dist="43180" dir="5400000">
                    <a:srgbClr val="000000">
                      <a:alpha val="65000"/>
                    </a:srgbClr>
                  </a:innerShdw>
                </a:effectLst>
                <a:latin typeface="Comic Sans MS" panose="030F0702030302020204" pitchFamily="66" charset="0"/>
              </a:rPr>
              <a:t>a cozy retirement or other members of the church who step up into leadership roles we’d rather not fill ourselves. We can only hide on the threshing floor for so long before Yahuah pulls us out </a:t>
            </a:r>
            <a:br>
              <a:rPr lang="en-US" sz="2800" b="1" dirty="0">
                <a:ln w="1905"/>
                <a:solidFill>
                  <a:srgbClr val="00B050"/>
                </a:solidFill>
                <a:effectLst>
                  <a:innerShdw blurRad="69850" dist="43180" dir="5400000">
                    <a:srgbClr val="000000">
                      <a:alpha val="65000"/>
                    </a:srgbClr>
                  </a:innerShdw>
                </a:effectLst>
                <a:latin typeface="Comic Sans MS" panose="030F0702030302020204" pitchFamily="66" charset="0"/>
              </a:rPr>
            </a:br>
            <a:r>
              <a:rPr lang="en-US" sz="2800" b="1" dirty="0">
                <a:ln w="1905"/>
                <a:solidFill>
                  <a:srgbClr val="00B050"/>
                </a:solidFill>
                <a:effectLst>
                  <a:innerShdw blurRad="69850" dist="43180" dir="5400000">
                    <a:srgbClr val="000000">
                      <a:alpha val="65000"/>
                    </a:srgbClr>
                  </a:innerShdw>
                </a:effectLst>
                <a:latin typeface="Comic Sans MS" panose="030F0702030302020204" pitchFamily="66" charset="0"/>
              </a:rPr>
              <a:t>of our comfort zones to do His amazing work.</a:t>
            </a:r>
          </a:p>
        </p:txBody>
      </p:sp>
      <p:pic>
        <p:nvPicPr>
          <p:cNvPr id="46082" name="Picture 2" descr="C:\Users\Rae\Desktop\you can do i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15071" y="3859619"/>
            <a:ext cx="2612450" cy="2430788"/>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8" name="Slide Number Placeholder 2"/>
          <p:cNvSpPr>
            <a:spLocks noGrp="1"/>
          </p:cNvSpPr>
          <p:nvPr>
            <p:ph type="sldNum" sz="quarter" idx="12"/>
          </p:nvPr>
        </p:nvSpPr>
        <p:spPr>
          <a:xfrm>
            <a:off x="9372600" y="6447790"/>
            <a:ext cx="2743200" cy="365125"/>
          </a:xfrm>
        </p:spPr>
        <p:txBody>
          <a:bodyPr/>
          <a:lstStyle/>
          <a:p>
            <a:fld id="{BF62E9A0-3E08-4AC5-9850-D72F782A6339}" type="slidenum">
              <a:rPr lang="en-US" smtClean="0"/>
              <a:t>36</a:t>
            </a:fld>
            <a:endParaRPr lang="en-US" dirty="0"/>
          </a:p>
        </p:txBody>
      </p:sp>
    </p:spTree>
    <p:extLst>
      <p:ext uri="{BB962C8B-B14F-4D97-AF65-F5344CB8AC3E}">
        <p14:creationId xmlns:p14="http://schemas.microsoft.com/office/powerpoint/2010/main" val="40931159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1000"/>
                                  </p:stCondLst>
                                  <p:childTnLst>
                                    <p:set>
                                      <p:cBhvr>
                                        <p:cTn id="6" dur="1" fill="hold">
                                          <p:stCondLst>
                                            <p:cond delay="0"/>
                                          </p:stCondLst>
                                        </p:cTn>
                                        <p:tgtEl>
                                          <p:spTgt spid="46082"/>
                                        </p:tgtEl>
                                        <p:attrNameLst>
                                          <p:attrName>style.visibility</p:attrName>
                                        </p:attrNameLst>
                                      </p:cBhvr>
                                      <p:to>
                                        <p:strVal val="visible"/>
                                      </p:to>
                                    </p:set>
                                    <p:animEffect transition="in" filter="fade">
                                      <p:cBhvr>
                                        <p:cTn id="7" dur="1000"/>
                                        <p:tgtEl>
                                          <p:spTgt spid="46082"/>
                                        </p:tgtEl>
                                      </p:cBhvr>
                                    </p:animEffect>
                                    <p:anim calcmode="lin" valueType="num">
                                      <p:cBhvr>
                                        <p:cTn id="8" dur="1000" fill="hold"/>
                                        <p:tgtEl>
                                          <p:spTgt spid="46082"/>
                                        </p:tgtEl>
                                        <p:attrNameLst>
                                          <p:attrName>ppt_x</p:attrName>
                                        </p:attrNameLst>
                                      </p:cBhvr>
                                      <p:tavLst>
                                        <p:tav tm="0">
                                          <p:val>
                                            <p:strVal val="#ppt_x"/>
                                          </p:val>
                                        </p:tav>
                                        <p:tav tm="100000">
                                          <p:val>
                                            <p:strVal val="#ppt_x"/>
                                          </p:val>
                                        </p:tav>
                                      </p:tavLst>
                                    </p:anim>
                                    <p:anim calcmode="lin" valueType="num">
                                      <p:cBhvr>
                                        <p:cTn id="9" dur="1000" fill="hold"/>
                                        <p:tgtEl>
                                          <p:spTgt spid="4608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B6E5AC22-6E02-4FC7-A4F0-3E1F317BF92E}"/>
              </a:ext>
            </a:extLst>
          </p:cNvPr>
          <p:cNvSpPr/>
          <p:nvPr/>
        </p:nvSpPr>
        <p:spPr>
          <a:xfrm>
            <a:off x="550692" y="404784"/>
            <a:ext cx="5630372" cy="5755422"/>
          </a:xfrm>
          <a:prstGeom prst="rect">
            <a:avLst/>
          </a:prstGeom>
          <a:gradFill>
            <a:gsLst>
              <a:gs pos="0">
                <a:srgbClr val="000000"/>
              </a:gs>
              <a:gs pos="20000">
                <a:srgbClr val="000040"/>
              </a:gs>
              <a:gs pos="50000">
                <a:srgbClr val="400040"/>
              </a:gs>
              <a:gs pos="75000">
                <a:srgbClr val="8F0040"/>
              </a:gs>
              <a:gs pos="89999">
                <a:srgbClr val="F27300"/>
              </a:gs>
              <a:gs pos="100000">
                <a:srgbClr val="FFBF00"/>
              </a:gs>
            </a:gsLst>
            <a:lin ang="5400000" scaled="0"/>
          </a:gradFill>
          <a:ln w="7620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scene3d>
              <a:camera prst="orthographicFront"/>
              <a:lightRig rig="soft" dir="t">
                <a:rot lat="0" lon="0" rev="10800000"/>
              </a:lightRig>
            </a:scene3d>
            <a:sp3d>
              <a:bevelT w="27940" h="12700"/>
              <a:contourClr>
                <a:srgbClr val="DDDDDD"/>
              </a:contourClr>
            </a:sp3d>
          </a:bodyPr>
          <a:lstStyle/>
          <a:p>
            <a:pPr algn="ctr"/>
            <a:endParaRPr lang="en-US" sz="1200" b="1" spc="150" dirty="0">
              <a:ln w="11430"/>
              <a:solidFill>
                <a:srgbClr val="F8F8F8"/>
              </a:solidFill>
              <a:effectLst>
                <a:outerShdw blurRad="25400" algn="tl" rotWithShape="0">
                  <a:srgbClr val="000000">
                    <a:alpha val="43000"/>
                  </a:srgbClr>
                </a:outerShdw>
              </a:effectLst>
              <a:latin typeface="Helvetica Neue"/>
            </a:endParaRPr>
          </a:p>
          <a:p>
            <a:pPr algn="ctr"/>
            <a:r>
              <a:rPr lang="en-US" sz="3200" b="1" spc="150" dirty="0">
                <a:ln w="11430"/>
                <a:solidFill>
                  <a:srgbClr val="F8F8F8"/>
                </a:solidFill>
                <a:effectLst>
                  <a:outerShdw blurRad="25400" algn="tl" rotWithShape="0">
                    <a:srgbClr val="000000">
                      <a:alpha val="43000"/>
                    </a:srgbClr>
                  </a:outerShdw>
                </a:effectLst>
                <a:latin typeface="Helvetica Neue"/>
              </a:rPr>
              <a:t>Judges 7</a:t>
            </a:r>
          </a:p>
          <a:p>
            <a:pPr algn="ctr"/>
            <a:r>
              <a:rPr lang="en-US" sz="3200" b="1" spc="150" dirty="0">
                <a:ln w="11430"/>
                <a:solidFill>
                  <a:srgbClr val="F8F8F8"/>
                </a:solidFill>
                <a:effectLst>
                  <a:outerShdw blurRad="25400" algn="tl" rotWithShape="0">
                    <a:srgbClr val="000000">
                      <a:alpha val="43000"/>
                    </a:srgbClr>
                  </a:outerShdw>
                </a:effectLst>
                <a:latin typeface="Helvetica Neue"/>
              </a:rPr>
              <a:t>19  Gideon and the three hundred men with him reached the edge of the camp at the beginning of the middle watch, just after they had changed the guard. They blew their trumpets and </a:t>
            </a:r>
            <a:br>
              <a:rPr lang="en-US" sz="3200" b="1" spc="150" dirty="0">
                <a:ln w="11430"/>
                <a:solidFill>
                  <a:srgbClr val="F8F8F8"/>
                </a:solidFill>
                <a:effectLst>
                  <a:outerShdw blurRad="25400" algn="tl" rotWithShape="0">
                    <a:srgbClr val="000000">
                      <a:alpha val="43000"/>
                    </a:srgbClr>
                  </a:outerShdw>
                </a:effectLst>
                <a:latin typeface="Helvetica Neue"/>
              </a:rPr>
            </a:br>
            <a:r>
              <a:rPr lang="en-US" sz="3200" b="1" spc="150" dirty="0">
                <a:ln w="11430"/>
                <a:solidFill>
                  <a:srgbClr val="F8F8F8"/>
                </a:solidFill>
                <a:effectLst>
                  <a:outerShdw blurRad="25400" algn="tl" rotWithShape="0">
                    <a:srgbClr val="000000">
                      <a:alpha val="43000"/>
                    </a:srgbClr>
                  </a:outerShdw>
                </a:effectLst>
                <a:latin typeface="Helvetica Neue"/>
              </a:rPr>
              <a:t>broke the jars that </a:t>
            </a:r>
            <a:br>
              <a:rPr lang="en-US" sz="3200" b="1" spc="150" dirty="0">
                <a:ln w="11430"/>
                <a:solidFill>
                  <a:srgbClr val="F8F8F8"/>
                </a:solidFill>
                <a:effectLst>
                  <a:outerShdw blurRad="25400" algn="tl" rotWithShape="0">
                    <a:srgbClr val="000000">
                      <a:alpha val="43000"/>
                    </a:srgbClr>
                  </a:outerShdw>
                </a:effectLst>
                <a:latin typeface="Helvetica Neue"/>
              </a:rPr>
            </a:br>
            <a:r>
              <a:rPr lang="en-US" sz="3200" b="1" spc="150" dirty="0">
                <a:ln w="11430"/>
                <a:solidFill>
                  <a:srgbClr val="F8F8F8"/>
                </a:solidFill>
                <a:effectLst>
                  <a:outerShdw blurRad="25400" algn="tl" rotWithShape="0">
                    <a:srgbClr val="000000">
                      <a:alpha val="43000"/>
                    </a:srgbClr>
                  </a:outerShdw>
                </a:effectLst>
                <a:latin typeface="Helvetica Neue"/>
              </a:rPr>
              <a:t>were in their hands.</a:t>
            </a:r>
          </a:p>
        </p:txBody>
      </p:sp>
      <p:pic>
        <p:nvPicPr>
          <p:cNvPr id="9" name="Picture 8">
            <a:extLst>
              <a:ext uri="{FF2B5EF4-FFF2-40B4-BE49-F238E27FC236}">
                <a16:creationId xmlns="" xmlns:a16="http://schemas.microsoft.com/office/drawing/2014/main" id="{6875F373-6FB0-4BEC-92B0-5ED01CF2B4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2428" y="355076"/>
            <a:ext cx="4359940" cy="5820744"/>
          </a:xfrm>
          <a:prstGeom prst="rect">
            <a:avLst/>
          </a:prstGeom>
          <a:ln w="7620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softRound"/>
          </a:sp3d>
        </p:spPr>
      </p:pic>
      <p:sp>
        <p:nvSpPr>
          <p:cNvPr id="10" name="Slide Number Placeholder 2"/>
          <p:cNvSpPr txBox="1">
            <a:spLocks/>
          </p:cNvSpPr>
          <p:nvPr/>
        </p:nvSpPr>
        <p:spPr>
          <a:xfrm>
            <a:off x="9372600" y="644779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62E9A0-3E08-4AC5-9850-D72F782A6339}" type="slidenum">
              <a:rPr lang="en-US" smtClean="0"/>
              <a:pPr/>
              <a:t>37</a:t>
            </a:fld>
            <a:endParaRPr lang="en-US" dirty="0"/>
          </a:p>
        </p:txBody>
      </p:sp>
    </p:spTree>
    <p:extLst>
      <p:ext uri="{BB962C8B-B14F-4D97-AF65-F5344CB8AC3E}">
        <p14:creationId xmlns:p14="http://schemas.microsoft.com/office/powerpoint/2010/main" val="41024708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21000">
              <a:srgbClr val="FFE593"/>
            </a:gs>
            <a:gs pos="100000">
              <a:srgbClr val="CC6600"/>
            </a:gs>
            <a:gs pos="82000">
              <a:srgbClr val="D7BE9D"/>
            </a:gs>
            <a:gs pos="42000">
              <a:srgbClr val="EADDCC"/>
            </a:gs>
          </a:gsLst>
          <a:lin ang="5400000" scaled="1"/>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286A268B-5704-42F8-AFA3-4E7C19398929}"/>
              </a:ext>
            </a:extLst>
          </p:cNvPr>
          <p:cNvSpPr/>
          <p:nvPr/>
        </p:nvSpPr>
        <p:spPr>
          <a:xfrm>
            <a:off x="318768" y="3783365"/>
            <a:ext cx="6096000" cy="2677656"/>
          </a:xfrm>
          <a:prstGeom prst="rect">
            <a:avLst/>
          </a:prstGeom>
          <a:gradFill flip="none" rotWithShape="1">
            <a:gsLst>
              <a:gs pos="0">
                <a:srgbClr val="000000"/>
              </a:gs>
              <a:gs pos="20000">
                <a:srgbClr val="000040"/>
              </a:gs>
              <a:gs pos="50000">
                <a:srgbClr val="400040"/>
              </a:gs>
              <a:gs pos="75000">
                <a:srgbClr val="8F0040"/>
              </a:gs>
              <a:gs pos="89999">
                <a:srgbClr val="F27300"/>
              </a:gs>
              <a:gs pos="100000">
                <a:srgbClr val="FFBF00"/>
              </a:gs>
            </a:gsLst>
            <a:lin ang="5400000" scaled="1"/>
            <a:tileRect/>
          </a:gradFill>
          <a:scene3d>
            <a:camera prst="orthographicFront"/>
            <a:lightRig rig="threePt" dir="t"/>
          </a:scene3d>
          <a:sp3d>
            <a:bevelT prst="angle"/>
          </a:sp3d>
        </p:spPr>
        <p:txBody>
          <a:bodyPr wrap="square">
            <a:spAutoFit/>
          </a:bodyPr>
          <a:lstStyle/>
          <a:p>
            <a:r>
              <a:rPr lang="en-US" sz="2400" b="1" baseline="3000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rPr>
              <a:t>22 </a:t>
            </a: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Helvetica Neue"/>
              </a:rPr>
              <a:t>When the three hundred trumpets sounded, Yahuah caused the men throughout the camp to turn on each other with their swords.  The army fled </a:t>
            </a:r>
            <a:b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Helvetica Neue"/>
              </a:rPr>
            </a:b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Helvetica Neue"/>
              </a:rPr>
              <a:t>to Beth Shittah toward </a:t>
            </a:r>
            <a:r>
              <a:rPr lang="en-US" sz="2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Helvetica Neue"/>
              </a:rPr>
              <a:t>Zererah</a:t>
            </a: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Helvetica Neue"/>
              </a:rPr>
              <a:t> as far </a:t>
            </a:r>
            <a:b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Helvetica Neue"/>
              </a:rPr>
            </a:b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Helvetica Neue"/>
              </a:rPr>
              <a:t>as the border of Abel </a:t>
            </a:r>
            <a:r>
              <a:rPr lang="en-US" sz="2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Helvetica Neue"/>
              </a:rPr>
              <a:t>Meholah</a:t>
            </a: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Helvetica Neue"/>
              </a:rPr>
              <a:t> near </a:t>
            </a:r>
            <a:r>
              <a:rPr lang="en-US" sz="2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Helvetica Neue"/>
              </a:rPr>
              <a:t>Tabbath</a:t>
            </a: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Helvetica Neue"/>
              </a:rPr>
              <a:t>. </a:t>
            </a:r>
            <a:endPar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pic>
        <p:nvPicPr>
          <p:cNvPr id="10" name="Picture 9">
            <a:extLst>
              <a:ext uri="{FF2B5EF4-FFF2-40B4-BE49-F238E27FC236}">
                <a16:creationId xmlns="" xmlns:a16="http://schemas.microsoft.com/office/drawing/2014/main" id="{42E078A7-C958-433B-983D-1541393A87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4686" y="396979"/>
            <a:ext cx="5137913" cy="6115747"/>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softRound"/>
          </a:sp3d>
        </p:spPr>
      </p:pic>
      <p:sp>
        <p:nvSpPr>
          <p:cNvPr id="11" name="Rectangle 10">
            <a:extLst>
              <a:ext uri="{FF2B5EF4-FFF2-40B4-BE49-F238E27FC236}">
                <a16:creationId xmlns="" xmlns:a16="http://schemas.microsoft.com/office/drawing/2014/main" id="{2E364B03-7CAF-4D07-8BD4-EF5DABABD6B3}"/>
              </a:ext>
            </a:extLst>
          </p:cNvPr>
          <p:cNvSpPr/>
          <p:nvPr/>
        </p:nvSpPr>
        <p:spPr>
          <a:xfrm>
            <a:off x="318768" y="396979"/>
            <a:ext cx="6096000" cy="1938992"/>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scene3d>
            <a:camera prst="orthographicFront"/>
            <a:lightRig rig="threePt" dir="t"/>
          </a:scene3d>
          <a:sp3d>
            <a:bevelT prst="angle"/>
          </a:sp3d>
        </p:spPr>
        <p:txBody>
          <a:bodyPr>
            <a:spAutoFit/>
            <a:sp3d extrusionH="57150">
              <a:bevelT w="38100" h="38100" prst="angle"/>
            </a:sp3d>
          </a:bodyPr>
          <a:lstStyle/>
          <a:p>
            <a:r>
              <a:rPr lang="en-US" sz="2400" b="1" baseline="30000" dirty="0">
                <a:solidFill>
                  <a:schemeClr val="tx2">
                    <a:lumMod val="60000"/>
                    <a:lumOff val="40000"/>
                  </a:schemeClr>
                </a:solidFill>
              </a:rPr>
              <a:t>20 </a:t>
            </a:r>
            <a:r>
              <a:rPr lang="en-US" sz="2400" b="1" dirty="0">
                <a:solidFill>
                  <a:schemeClr val="tx2">
                    <a:lumMod val="60000"/>
                    <a:lumOff val="40000"/>
                  </a:schemeClr>
                </a:solidFill>
              </a:rPr>
              <a:t>The three companies blew the trumpets and smashed the jars. Grasping the torches in their left hands and holding in their right hands the trumpets they were to blow, they shouted, </a:t>
            </a:r>
            <a:br>
              <a:rPr lang="en-US" sz="2400" b="1" dirty="0">
                <a:solidFill>
                  <a:schemeClr val="tx2">
                    <a:lumMod val="60000"/>
                    <a:lumOff val="40000"/>
                  </a:schemeClr>
                </a:solidFill>
              </a:rPr>
            </a:br>
            <a:r>
              <a:rPr lang="en-US" sz="2400" b="1" dirty="0">
                <a:solidFill>
                  <a:schemeClr val="tx2">
                    <a:lumMod val="60000"/>
                    <a:lumOff val="40000"/>
                  </a:schemeClr>
                </a:solidFill>
              </a:rPr>
              <a:t>“A sword for Yahuah and for Gideon!”</a:t>
            </a:r>
            <a:endParaRPr lang="en-US" sz="2400" b="1" dirty="0"/>
          </a:p>
        </p:txBody>
      </p:sp>
      <p:sp>
        <p:nvSpPr>
          <p:cNvPr id="12" name="Rectangle 11">
            <a:extLst>
              <a:ext uri="{FF2B5EF4-FFF2-40B4-BE49-F238E27FC236}">
                <a16:creationId xmlns="" xmlns:a16="http://schemas.microsoft.com/office/drawing/2014/main" id="{0E571A90-2055-49EC-BEA5-805EE7BF88D2}"/>
              </a:ext>
            </a:extLst>
          </p:cNvPr>
          <p:cNvSpPr/>
          <p:nvPr/>
        </p:nvSpPr>
        <p:spPr>
          <a:xfrm>
            <a:off x="318768" y="2459503"/>
            <a:ext cx="6096000" cy="1200329"/>
          </a:xfrm>
          <a:prstGeom prst="rect">
            <a:avLst/>
          </a:prstGeom>
          <a:gradFill flip="none" rotWithShape="1">
            <a:gsLst>
              <a:gs pos="0">
                <a:srgbClr val="FFF200"/>
              </a:gs>
              <a:gs pos="45000">
                <a:srgbClr val="FF7A00"/>
              </a:gs>
              <a:gs pos="70000">
                <a:srgbClr val="FF0300"/>
              </a:gs>
              <a:gs pos="100000">
                <a:srgbClr val="4D0808"/>
              </a:gs>
            </a:gsLst>
            <a:lin ang="16200000" scaled="1"/>
            <a:tileRect/>
          </a:gradFill>
          <a:scene3d>
            <a:camera prst="orthographicFront"/>
            <a:lightRig rig="threePt" dir="t"/>
          </a:scene3d>
          <a:sp3d>
            <a:bevelT prst="angle"/>
          </a:sp3d>
        </p:spPr>
        <p:txBody>
          <a:bodyPr>
            <a:spAutoFit/>
          </a:bodyPr>
          <a:lstStyle/>
          <a:p>
            <a:r>
              <a:rPr lang="en-US" sz="2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en-US" sz="2400" b="1" spc="50" baseline="3000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21 </a:t>
            </a:r>
            <a:r>
              <a:rPr lang="en-US" sz="2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While each man held his position around the camp, all the Midianites ran, crying out as they fled.</a:t>
            </a:r>
          </a:p>
        </p:txBody>
      </p:sp>
      <p:sp>
        <p:nvSpPr>
          <p:cNvPr id="13" name="Slide Number Placeholder 5"/>
          <p:cNvSpPr>
            <a:spLocks noGrp="1"/>
          </p:cNvSpPr>
          <p:nvPr>
            <p:ph type="sldNum" sz="quarter" idx="12"/>
          </p:nvPr>
        </p:nvSpPr>
        <p:spPr>
          <a:xfrm>
            <a:off x="9448800" y="6461021"/>
            <a:ext cx="2743200" cy="365125"/>
          </a:xfrm>
        </p:spPr>
        <p:txBody>
          <a:bodyPr/>
          <a:lstStyle/>
          <a:p>
            <a:fld id="{BF62E9A0-3E08-4AC5-9850-D72F782A6339}" type="slidenum">
              <a:rPr lang="en-US" smtClean="0"/>
              <a:t>38</a:t>
            </a:fld>
            <a:endParaRPr lang="en-US" dirty="0"/>
          </a:p>
        </p:txBody>
      </p:sp>
    </p:spTree>
    <p:extLst>
      <p:ext uri="{BB962C8B-B14F-4D97-AF65-F5344CB8AC3E}">
        <p14:creationId xmlns:p14="http://schemas.microsoft.com/office/powerpoint/2010/main" val="327490494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500"/>
                                        <p:tgtEl>
                                          <p:spTgt spid="11"/>
                                        </p:tgtEl>
                                      </p:cBhvr>
                                    </p:animEffect>
                                    <p:anim calcmode="lin" valueType="num">
                                      <p:cBhvr>
                                        <p:cTn id="8" dur="1500" fill="hold"/>
                                        <p:tgtEl>
                                          <p:spTgt spid="11"/>
                                        </p:tgtEl>
                                        <p:attrNameLst>
                                          <p:attrName>ppt_x</p:attrName>
                                        </p:attrNameLst>
                                      </p:cBhvr>
                                      <p:tavLst>
                                        <p:tav tm="0">
                                          <p:val>
                                            <p:strVal val="#ppt_x"/>
                                          </p:val>
                                        </p:tav>
                                        <p:tav tm="100000">
                                          <p:val>
                                            <p:strVal val="#ppt_x"/>
                                          </p:val>
                                        </p:tav>
                                      </p:tavLst>
                                    </p:anim>
                                    <p:anim calcmode="lin" valueType="num">
                                      <p:cBhvr>
                                        <p:cTn id="9" dur="15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21" presetClass="entr" presetSubtype="1"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heel(1)">
                                      <p:cBhvr>
                                        <p:cTn id="13" dur="20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000"/>
                                        <p:tgtEl>
                                          <p:spTgt spid="12"/>
                                        </p:tgtEl>
                                      </p:cBhvr>
                                    </p:animEffect>
                                    <p:anim calcmode="lin" valueType="num">
                                      <p:cBhvr>
                                        <p:cTn id="19" dur="1000" fill="hold"/>
                                        <p:tgtEl>
                                          <p:spTgt spid="12"/>
                                        </p:tgtEl>
                                        <p:attrNameLst>
                                          <p:attrName>ppt_x</p:attrName>
                                        </p:attrNameLst>
                                      </p:cBhvr>
                                      <p:tavLst>
                                        <p:tav tm="0">
                                          <p:val>
                                            <p:strVal val="#ppt_x"/>
                                          </p:val>
                                        </p:tav>
                                        <p:tav tm="100000">
                                          <p:val>
                                            <p:strVal val="#ppt_x"/>
                                          </p:val>
                                        </p:tav>
                                      </p:tavLst>
                                    </p:anim>
                                    <p:anim calcmode="lin" valueType="num">
                                      <p:cBhvr>
                                        <p:cTn id="2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randombar(horizontal)">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0">
              <a:srgbClr val="EADDCC"/>
            </a:gs>
            <a:gs pos="24000">
              <a:srgbClr val="CCECFF"/>
            </a:gs>
            <a:gs pos="71000">
              <a:srgbClr val="FFFFCC"/>
            </a:gs>
          </a:gsLst>
          <a:lin ang="18900000" scaled="1"/>
        </a:gra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06C23F00-0276-44A4-BA28-D76DF58F1D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945" y="333273"/>
            <a:ext cx="4475056" cy="6205963"/>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softRound"/>
          </a:sp3d>
        </p:spPr>
      </p:pic>
      <p:sp>
        <p:nvSpPr>
          <p:cNvPr id="8" name="Rectangle 7">
            <a:extLst>
              <a:ext uri="{FF2B5EF4-FFF2-40B4-BE49-F238E27FC236}">
                <a16:creationId xmlns="" xmlns:a16="http://schemas.microsoft.com/office/drawing/2014/main" id="{2BC4E1A0-F39B-4A23-9337-03083B71B057}"/>
              </a:ext>
            </a:extLst>
          </p:cNvPr>
          <p:cNvSpPr/>
          <p:nvPr/>
        </p:nvSpPr>
        <p:spPr>
          <a:xfrm>
            <a:off x="5357053" y="199848"/>
            <a:ext cx="6494974" cy="6555641"/>
          </a:xfrm>
          <a:prstGeom prst="rect">
            <a:avLst/>
          </a:prstGeom>
        </p:spPr>
        <p:txBody>
          <a:bodyPr wrap="square">
            <a:spAutoFit/>
            <a:scene3d>
              <a:camera prst="orthographicFront"/>
              <a:lightRig rig="threePt" dir="t"/>
            </a:scene3d>
            <a:sp3d extrusionH="57150">
              <a:bevelT w="38100" h="38100"/>
            </a:sp3d>
          </a:bodyPr>
          <a:lstStyle/>
          <a:p>
            <a:r>
              <a:rPr lang="en-US" sz="2800" b="1" i="1" dirty="0">
                <a:solidFill>
                  <a:srgbClr val="0092F2"/>
                </a:solidFill>
                <a:latin typeface="Roboto"/>
                <a:hlinkClick r:id="rId3"/>
              </a:rPr>
              <a:t>Ehud</a:t>
            </a:r>
            <a:r>
              <a:rPr lang="en-US" sz="2800" b="1" i="1" dirty="0">
                <a:solidFill>
                  <a:srgbClr val="0092F2"/>
                </a:solidFill>
                <a:latin typeface="Roboto"/>
              </a:rPr>
              <a:t>            </a:t>
            </a:r>
            <a:r>
              <a:rPr lang="en-US" sz="2800" b="1" dirty="0">
                <a:solidFill>
                  <a:srgbClr val="86281B"/>
                </a:solidFill>
                <a:latin typeface="Comic Sans MS" panose="030F0702030302020204" pitchFamily="66" charset="0"/>
              </a:rPr>
              <a:t>Judges 3 </a:t>
            </a:r>
            <a:r>
              <a:rPr lang="en-US" sz="2800" b="1" dirty="0">
                <a:solidFill>
                  <a:srgbClr val="AA4400"/>
                </a:solidFill>
                <a:latin typeface="Roboto"/>
              </a:rPr>
              <a:t> </a:t>
            </a:r>
          </a:p>
          <a:p>
            <a:r>
              <a:rPr lang="en-US" sz="2800" b="1" dirty="0">
                <a:solidFill>
                  <a:srgbClr val="AA4400"/>
                </a:solidFill>
                <a:latin typeface="Roboto"/>
              </a:rPr>
              <a:t>26 </a:t>
            </a:r>
            <a:r>
              <a:rPr lang="en-US" sz="2800" dirty="0">
                <a:solidFill>
                  <a:srgbClr val="001320"/>
                </a:solidFill>
                <a:latin typeface="Roboto"/>
              </a:rPr>
              <a:t>Ehud, however, had escaped while the servants waited. He passed by the idols and escaped to </a:t>
            </a:r>
            <a:r>
              <a:rPr lang="en-US" sz="2800" dirty="0" err="1">
                <a:solidFill>
                  <a:srgbClr val="001320"/>
                </a:solidFill>
                <a:latin typeface="Roboto"/>
              </a:rPr>
              <a:t>Seirah</a:t>
            </a:r>
            <a:r>
              <a:rPr lang="en-US" sz="2800" dirty="0">
                <a:solidFill>
                  <a:srgbClr val="001320"/>
                </a:solidFill>
                <a:latin typeface="Roboto"/>
              </a:rPr>
              <a:t>. </a:t>
            </a:r>
          </a:p>
          <a:p>
            <a:r>
              <a:rPr lang="en-US" sz="2800" b="1" dirty="0">
                <a:solidFill>
                  <a:srgbClr val="AA4400"/>
                </a:solidFill>
                <a:latin typeface="Roboto"/>
              </a:rPr>
              <a:t>27 </a:t>
            </a:r>
            <a:r>
              <a:rPr lang="en-US" sz="2800" dirty="0">
                <a:solidFill>
                  <a:srgbClr val="008CEA"/>
                </a:solidFill>
                <a:latin typeface="Roboto"/>
                <a:hlinkClick r:id="rId4" tooltip="935: bevoO (Prep-b :: V-Qal-Inf :: 3ms) -- To come in, come, go in, go"/>
              </a:rPr>
              <a:t>On arriving in </a:t>
            </a:r>
            <a:r>
              <a:rPr lang="en-US" sz="2800" dirty="0" err="1">
                <a:solidFill>
                  <a:srgbClr val="008CEA"/>
                </a:solidFill>
                <a:latin typeface="Roboto"/>
                <a:hlinkClick r:id="rId4" tooltip="935: bevoO (Prep-b :: V-Qal-Inf :: 3ms) -- To come in, come, go in, go"/>
              </a:rPr>
              <a:t>Seirah</a:t>
            </a:r>
            <a:r>
              <a:rPr lang="en-US" sz="2800" dirty="0">
                <a:solidFill>
                  <a:srgbClr val="008CEA"/>
                </a:solidFill>
                <a:latin typeface="Roboto"/>
                <a:hlinkClick r:id="rId4" tooltip="935: bevoO (Prep-b :: V-Qal-Inf :: 3ms) -- To come in, come, go in, go"/>
              </a:rPr>
              <a:t>,</a:t>
            </a:r>
            <a:r>
              <a:rPr lang="en-US" sz="2800" dirty="0">
                <a:solidFill>
                  <a:srgbClr val="001320"/>
                </a:solidFill>
                <a:latin typeface="Roboto"/>
              </a:rPr>
              <a:t> </a:t>
            </a:r>
            <a:r>
              <a:rPr lang="en-US" sz="2800" dirty="0">
                <a:solidFill>
                  <a:srgbClr val="008CEA"/>
                </a:solidFill>
                <a:latin typeface="Roboto"/>
                <a:hlinkClick r:id="rId5" tooltip="8628: vaiyitKa (Conj-w :: V-Qal-ConsecImperf-3ms) -- To clatter, slap, clang, to drive, to become bondsman"/>
              </a:rPr>
              <a:t>he blew</a:t>
            </a:r>
            <a:r>
              <a:rPr lang="en-US" sz="2800" dirty="0">
                <a:solidFill>
                  <a:srgbClr val="001320"/>
                </a:solidFill>
                <a:latin typeface="Roboto"/>
              </a:rPr>
              <a:t> </a:t>
            </a:r>
            <a:r>
              <a:rPr lang="en-US" sz="2800" dirty="0">
                <a:solidFill>
                  <a:srgbClr val="008CEA"/>
                </a:solidFill>
                <a:latin typeface="Roboto"/>
                <a:hlinkClick r:id="rId6" tooltip="7782: bashshoFar (Prep-b, Art :: N-ms) -- A cornet, curved horn"/>
              </a:rPr>
              <a:t>the trumpet</a:t>
            </a:r>
            <a:r>
              <a:rPr lang="en-US" sz="2800" dirty="0">
                <a:solidFill>
                  <a:srgbClr val="001320"/>
                </a:solidFill>
                <a:latin typeface="Roboto"/>
              </a:rPr>
              <a:t> </a:t>
            </a:r>
            <a:r>
              <a:rPr lang="en-US" sz="2800" dirty="0">
                <a:solidFill>
                  <a:srgbClr val="008CEA"/>
                </a:solidFill>
                <a:latin typeface="Roboto"/>
                <a:hlinkClick r:id="rId7" tooltip="2022: beHar (Prep-b :: N-msc) -- Mountain, hill, hill country"/>
              </a:rPr>
              <a:t>throughout the hill country</a:t>
            </a:r>
            <a:r>
              <a:rPr lang="en-US" sz="2800" dirty="0">
                <a:solidFill>
                  <a:srgbClr val="001320"/>
                </a:solidFill>
                <a:latin typeface="Roboto"/>
              </a:rPr>
              <a:t> </a:t>
            </a:r>
            <a:r>
              <a:rPr lang="en-US" sz="2800" dirty="0">
                <a:solidFill>
                  <a:srgbClr val="008CEA"/>
                </a:solidFill>
                <a:latin typeface="Roboto"/>
                <a:hlinkClick r:id="rId8" tooltip="669: efRayim (N-proper-ms) -- Ephraim -- a son of Joseph, also his descendants and their territory"/>
              </a:rPr>
              <a:t>of Ephraim.</a:t>
            </a:r>
            <a:r>
              <a:rPr lang="en-US" sz="2800" dirty="0">
                <a:solidFill>
                  <a:srgbClr val="001320"/>
                </a:solidFill>
                <a:latin typeface="Roboto"/>
              </a:rPr>
              <a:t> </a:t>
            </a:r>
            <a:r>
              <a:rPr lang="en-US" sz="2800" dirty="0">
                <a:solidFill>
                  <a:srgbClr val="008CEA"/>
                </a:solidFill>
                <a:latin typeface="Roboto"/>
                <a:hlinkClick r:id="rId9" tooltip="1121: venei (N-mpc) -- A son"/>
              </a:rPr>
              <a:t>The Israelites</a:t>
            </a:r>
            <a:r>
              <a:rPr lang="en-US" sz="2800" dirty="0">
                <a:solidFill>
                  <a:srgbClr val="001320"/>
                </a:solidFill>
                <a:latin typeface="Roboto"/>
              </a:rPr>
              <a:t> </a:t>
            </a:r>
            <a:r>
              <a:rPr lang="en-US" sz="2800" dirty="0">
                <a:solidFill>
                  <a:srgbClr val="008CEA"/>
                </a:solidFill>
                <a:latin typeface="Roboto"/>
                <a:hlinkClick r:id="rId10" tooltip="3381: vaiyereDu (Conj-w :: V-Qal-ConsecImperf-3mp) -- To come or go down, descend"/>
              </a:rPr>
              <a:t>came down</a:t>
            </a:r>
            <a:r>
              <a:rPr lang="en-US" sz="2800" dirty="0">
                <a:solidFill>
                  <a:srgbClr val="001320"/>
                </a:solidFill>
                <a:latin typeface="Roboto"/>
              </a:rPr>
              <a:t> </a:t>
            </a:r>
            <a:r>
              <a:rPr lang="en-US" sz="2800" dirty="0">
                <a:solidFill>
                  <a:srgbClr val="008CEA"/>
                </a:solidFill>
                <a:latin typeface="Roboto"/>
                <a:hlinkClick r:id="rId11" tooltip="5973: imMo (Prep :: 3ms) -- With, equally with"/>
              </a:rPr>
              <a:t>with him</a:t>
            </a:r>
            <a:r>
              <a:rPr lang="en-US" sz="2800" dirty="0">
                <a:solidFill>
                  <a:srgbClr val="001320"/>
                </a:solidFill>
                <a:latin typeface="Roboto"/>
              </a:rPr>
              <a:t> </a:t>
            </a:r>
            <a:r>
              <a:rPr lang="en-US" sz="2800" dirty="0">
                <a:solidFill>
                  <a:srgbClr val="008CEA"/>
                </a:solidFill>
                <a:latin typeface="Roboto"/>
                <a:hlinkClick r:id="rId12" tooltip="4480: min (Prep) -- A part of, from, out of"/>
              </a:rPr>
              <a:t>from</a:t>
            </a:r>
            <a:r>
              <a:rPr lang="en-US" sz="2800" dirty="0">
                <a:solidFill>
                  <a:srgbClr val="001320"/>
                </a:solidFill>
                <a:latin typeface="Roboto"/>
              </a:rPr>
              <a:t> </a:t>
            </a:r>
            <a:r>
              <a:rPr lang="en-US" sz="2800" dirty="0">
                <a:solidFill>
                  <a:srgbClr val="008CEA"/>
                </a:solidFill>
                <a:latin typeface="Roboto"/>
                <a:hlinkClick r:id="rId7" tooltip="2022: haHar (Art :: N-ms) -- Mountain, hill, hill country"/>
              </a:rPr>
              <a:t>the hills,</a:t>
            </a:r>
            <a:r>
              <a:rPr lang="en-US" sz="2800" dirty="0">
                <a:solidFill>
                  <a:srgbClr val="001320"/>
                </a:solidFill>
                <a:latin typeface="Roboto"/>
              </a:rPr>
              <a:t> </a:t>
            </a:r>
            <a:r>
              <a:rPr lang="en-US" sz="2800" dirty="0">
                <a:solidFill>
                  <a:srgbClr val="008CEA"/>
                </a:solidFill>
                <a:latin typeface="Roboto"/>
                <a:hlinkClick r:id="rId13" tooltip="1931: veHu (Conj-w :: Pro-3ms) -- He, self, the same, this, that, as, are"/>
              </a:rPr>
              <a:t>and he became their leader.</a:t>
            </a:r>
            <a:r>
              <a:rPr lang="en-US" sz="2800" dirty="0">
                <a:solidFill>
                  <a:srgbClr val="001320"/>
                </a:solidFill>
                <a:latin typeface="Roboto"/>
              </a:rPr>
              <a:t> </a:t>
            </a:r>
          </a:p>
          <a:p>
            <a:r>
              <a:rPr lang="en-US" sz="2800" b="1" dirty="0">
                <a:solidFill>
                  <a:srgbClr val="AA4400"/>
                </a:solidFill>
                <a:latin typeface="Roboto"/>
              </a:rPr>
              <a:t>28 </a:t>
            </a:r>
            <a:r>
              <a:rPr lang="en-US" sz="2800" dirty="0">
                <a:solidFill>
                  <a:srgbClr val="001320"/>
                </a:solidFill>
                <a:latin typeface="Roboto"/>
              </a:rPr>
              <a:t>“Follow me,” he told them, “for Yahuah has delivered your enemies </a:t>
            </a:r>
            <a:br>
              <a:rPr lang="en-US" sz="2800" dirty="0">
                <a:solidFill>
                  <a:srgbClr val="001320"/>
                </a:solidFill>
                <a:latin typeface="Roboto"/>
              </a:rPr>
            </a:br>
            <a:r>
              <a:rPr lang="en-US" sz="2800" dirty="0">
                <a:solidFill>
                  <a:srgbClr val="001320"/>
                </a:solidFill>
                <a:latin typeface="Roboto"/>
              </a:rPr>
              <a:t>the Moabites into your hands.” So they followed him down and seized the fords of the Jordan leading to Moab, and did not allow anyone to cross over …</a:t>
            </a:r>
            <a:endParaRPr lang="en-US" dirty="0"/>
          </a:p>
        </p:txBody>
      </p:sp>
      <p:sp>
        <p:nvSpPr>
          <p:cNvPr id="11" name="Slide Number Placeholder 1"/>
          <p:cNvSpPr txBox="1">
            <a:spLocks/>
          </p:cNvSpPr>
          <p:nvPr/>
        </p:nvSpPr>
        <p:spPr>
          <a:xfrm>
            <a:off x="9439180" y="6430357"/>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62E9A0-3E08-4AC5-9850-D72F782A6339}" type="slidenum">
              <a:rPr lang="en-US" smtClean="0"/>
              <a:pPr/>
              <a:t>39</a:t>
            </a:fld>
            <a:endParaRPr lang="en-US" dirty="0"/>
          </a:p>
        </p:txBody>
      </p:sp>
    </p:spTree>
    <p:extLst>
      <p:ext uri="{BB962C8B-B14F-4D97-AF65-F5344CB8AC3E}">
        <p14:creationId xmlns:p14="http://schemas.microsoft.com/office/powerpoint/2010/main" val="15034115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1000"/>
                                        <p:tgtEl>
                                          <p:spTgt spid="8">
                                            <p:txEl>
                                              <p:pRg st="2" end="2"/>
                                            </p:txEl>
                                          </p:spTgt>
                                        </p:tgtEl>
                                      </p:cBhvr>
                                    </p:animEffect>
                                    <p:anim calcmode="lin" valueType="num">
                                      <p:cBhvr>
                                        <p:cTn id="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3" end="3"/>
                                            </p:txEl>
                                          </p:spTgt>
                                        </p:tgtEl>
                                        <p:attrNameLst>
                                          <p:attrName>style.visibility</p:attrName>
                                        </p:attrNameLst>
                                      </p:cBhvr>
                                      <p:to>
                                        <p:strVal val="visible"/>
                                      </p:to>
                                    </p:set>
                                    <p:animEffect transition="in" filter="fade">
                                      <p:cBhvr>
                                        <p:cTn id="14" dur="1000"/>
                                        <p:tgtEl>
                                          <p:spTgt spid="8">
                                            <p:txEl>
                                              <p:pRg st="3" end="3"/>
                                            </p:txEl>
                                          </p:spTgt>
                                        </p:tgtEl>
                                      </p:cBhvr>
                                    </p:animEffect>
                                    <p:anim calcmode="lin" valueType="num">
                                      <p:cBhvr>
                                        <p:cTn id="15"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9F74F6AA-A5B9-466D-A96F-8432E778A374}"/>
              </a:ext>
            </a:extLst>
          </p:cNvPr>
          <p:cNvSpPr/>
          <p:nvPr/>
        </p:nvSpPr>
        <p:spPr>
          <a:xfrm>
            <a:off x="0" y="107151"/>
            <a:ext cx="12192000" cy="830997"/>
          </a:xfrm>
          <a:prstGeom prst="rect">
            <a:avLst/>
          </a:prstGeom>
        </p:spPr>
        <p:txBody>
          <a:bodyPr wrap="square">
            <a:spAutoFit/>
            <a:scene3d>
              <a:camera prst="orthographicFront"/>
              <a:lightRig rig="threePt" dir="t"/>
            </a:scene3d>
            <a:sp3d extrusionH="57150">
              <a:bevelT w="38100" h="38100" prst="angle"/>
            </a:sp3d>
          </a:bodyPr>
          <a:lstStyle/>
          <a:p>
            <a:pPr algn="ctr"/>
            <a:r>
              <a:rPr lang="en-US" sz="3600" b="1" dirty="0">
                <a:solidFill>
                  <a:schemeClr val="accent5">
                    <a:lumMod val="60000"/>
                    <a:lumOff val="40000"/>
                  </a:schemeClr>
                </a:solidFill>
                <a:latin typeface="Comic Sans MS" panose="030F0702030302020204" pitchFamily="66" charset="0"/>
              </a:rPr>
              <a:t> </a:t>
            </a:r>
            <a:r>
              <a:rPr lang="en-US" sz="4800" b="1" dirty="0">
                <a:solidFill>
                  <a:srgbClr val="00B0F0"/>
                </a:solidFill>
                <a:latin typeface="Comic Sans MS" panose="030F0702030302020204" pitchFamily="66" charset="0"/>
              </a:rPr>
              <a:t>Mention of </a:t>
            </a:r>
            <a:r>
              <a:rPr lang="en-US" sz="4800" b="1" dirty="0">
                <a:ln w="12700">
                  <a:solidFill>
                    <a:schemeClr val="accent5"/>
                  </a:solidFill>
                  <a:prstDash val="solid"/>
                </a:ln>
                <a:pattFill prst="ltDnDiag">
                  <a:fgClr>
                    <a:schemeClr val="accent5">
                      <a:lumMod val="60000"/>
                      <a:lumOff val="40000"/>
                    </a:schemeClr>
                  </a:fgClr>
                  <a:bgClr>
                    <a:schemeClr val="bg1"/>
                  </a:bgClr>
                </a:pattFill>
                <a:latin typeface="Comic Sans MS" panose="030F0702030302020204" pitchFamily="66" charset="0"/>
              </a:rPr>
              <a:t>Shofar </a:t>
            </a:r>
            <a:r>
              <a:rPr lang="en-US" sz="4400" b="1" dirty="0">
                <a:solidFill>
                  <a:srgbClr val="00B0F0"/>
                </a:solidFill>
                <a:latin typeface="Comic Sans MS" panose="030F0702030302020204" pitchFamily="66" charset="0"/>
              </a:rPr>
              <a:t>Five Times in Torah</a:t>
            </a:r>
          </a:p>
        </p:txBody>
      </p:sp>
      <p:sp>
        <p:nvSpPr>
          <p:cNvPr id="9" name="Rectangle 8">
            <a:extLst>
              <a:ext uri="{FF2B5EF4-FFF2-40B4-BE49-F238E27FC236}">
                <a16:creationId xmlns="" xmlns:a16="http://schemas.microsoft.com/office/drawing/2014/main" id="{06B72F46-BFC6-4F4A-97F9-B132B7AF4292}"/>
              </a:ext>
            </a:extLst>
          </p:cNvPr>
          <p:cNvSpPr/>
          <p:nvPr/>
        </p:nvSpPr>
        <p:spPr>
          <a:xfrm>
            <a:off x="741666" y="956084"/>
            <a:ext cx="4348360" cy="3046988"/>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nSpc>
                <a:spcPct val="150000"/>
              </a:lnSpc>
            </a:pPr>
            <a:r>
              <a:rPr lang="en-US" sz="3200" dirty="0">
                <a:ln w="0"/>
                <a:solidFill>
                  <a:schemeClr val="accent5">
                    <a:lumMod val="75000"/>
                  </a:schemeClr>
                </a:solidFill>
                <a:effectLst>
                  <a:outerShdw blurRad="38100" dist="19050" dir="2700000" algn="tl" rotWithShape="0">
                    <a:schemeClr val="dk1">
                      <a:alpha val="40000"/>
                    </a:schemeClr>
                  </a:outerShdw>
                </a:effectLst>
                <a:latin typeface="Comic Sans MS" panose="030F0702030302020204" pitchFamily="66" charset="0"/>
                <a:ea typeface="Times New Roman" panose="02020603050405020304" pitchFamily="18" charset="0"/>
                <a:cs typeface="Times New Roman" panose="02020603050405020304" pitchFamily="18" charset="0"/>
              </a:rPr>
              <a:t>Exodus 19:16</a:t>
            </a:r>
          </a:p>
          <a:p>
            <a:pPr>
              <a:lnSpc>
                <a:spcPct val="150000"/>
              </a:lnSpc>
            </a:pPr>
            <a:r>
              <a:rPr lang="en-US" sz="3200" dirty="0">
                <a:ln w="0"/>
                <a:solidFill>
                  <a:schemeClr val="accent5">
                    <a:lumMod val="75000"/>
                  </a:schemeClr>
                </a:solidFill>
                <a:effectLst>
                  <a:outerShdw blurRad="38100" dist="19050" dir="2700000" algn="tl" rotWithShape="0">
                    <a:schemeClr val="dk1">
                      <a:alpha val="40000"/>
                    </a:schemeClr>
                  </a:outerShdw>
                </a:effectLst>
                <a:latin typeface="Comic Sans MS" panose="030F0702030302020204" pitchFamily="66" charset="0"/>
                <a:ea typeface="Times New Roman" panose="02020603050405020304" pitchFamily="18" charset="0"/>
                <a:cs typeface="Times New Roman" panose="02020603050405020304" pitchFamily="18" charset="0"/>
              </a:rPr>
              <a:t>Exodus 19:19</a:t>
            </a:r>
          </a:p>
          <a:p>
            <a:pPr>
              <a:lnSpc>
                <a:spcPct val="150000"/>
              </a:lnSpc>
            </a:pPr>
            <a:r>
              <a:rPr lang="en-US" sz="3200" dirty="0">
                <a:ln w="0"/>
                <a:solidFill>
                  <a:schemeClr val="accent5">
                    <a:lumMod val="75000"/>
                  </a:schemeClr>
                </a:solidFill>
                <a:effectLst>
                  <a:outerShdw blurRad="38100" dist="19050" dir="2700000" algn="tl" rotWithShape="0">
                    <a:schemeClr val="dk1">
                      <a:alpha val="40000"/>
                    </a:schemeClr>
                  </a:outerShdw>
                </a:effectLst>
                <a:latin typeface="Comic Sans MS" panose="030F0702030302020204" pitchFamily="66" charset="0"/>
                <a:ea typeface="Times New Roman" panose="02020603050405020304" pitchFamily="18" charset="0"/>
                <a:cs typeface="Times New Roman" panose="02020603050405020304" pitchFamily="18" charset="0"/>
              </a:rPr>
              <a:t>Exodus 20:18</a:t>
            </a:r>
          </a:p>
          <a:p>
            <a:pPr>
              <a:lnSpc>
                <a:spcPct val="150000"/>
              </a:lnSpc>
            </a:pPr>
            <a:r>
              <a:rPr lang="en-US" sz="3200" dirty="0">
                <a:ln w="0"/>
                <a:solidFill>
                  <a:schemeClr val="accent5">
                    <a:lumMod val="75000"/>
                  </a:schemeClr>
                </a:solidFill>
                <a:effectLst>
                  <a:outerShdw blurRad="38100" dist="19050" dir="2700000" algn="tl" rotWithShape="0">
                    <a:schemeClr val="dk1">
                      <a:alpha val="40000"/>
                    </a:schemeClr>
                  </a:outerShdw>
                </a:effectLst>
                <a:latin typeface="Comic Sans MS" panose="030F0702030302020204" pitchFamily="66" charset="0"/>
                <a:ea typeface="Times New Roman" panose="02020603050405020304" pitchFamily="18" charset="0"/>
                <a:cs typeface="Times New Roman" panose="02020603050405020304" pitchFamily="18" charset="0"/>
              </a:rPr>
              <a:t>Leviticus 25:9 </a:t>
            </a:r>
            <a:r>
              <a:rPr lang="en-US" sz="2400" dirty="0">
                <a:solidFill>
                  <a:schemeClr val="tx1">
                    <a:lumMod val="65000"/>
                    <a:lumOff val="35000"/>
                  </a:schemeClr>
                </a:solidFill>
                <a:latin typeface="Comic Sans MS" panose="030F0702030302020204" pitchFamily="66" charset="0"/>
                <a:ea typeface="Times New Roman" panose="02020603050405020304" pitchFamily="18" charset="0"/>
                <a:cs typeface="Times New Roman" panose="02020603050405020304" pitchFamily="18" charset="0"/>
              </a:rPr>
              <a:t>(2x)</a:t>
            </a:r>
            <a:endParaRPr lang="en-US" sz="2400" dirty="0">
              <a:solidFill>
                <a:schemeClr val="tx1">
                  <a:lumMod val="65000"/>
                  <a:lumOff val="35000"/>
                </a:schemeClr>
              </a:solidFill>
              <a:latin typeface="Comic Sans MS" panose="030F0702030302020204" pitchFamily="66" charset="0"/>
            </a:endParaRPr>
          </a:p>
        </p:txBody>
      </p:sp>
      <p:sp>
        <p:nvSpPr>
          <p:cNvPr id="2" name="Slide Number Placeholder 1"/>
          <p:cNvSpPr>
            <a:spLocks noGrp="1"/>
          </p:cNvSpPr>
          <p:nvPr>
            <p:ph type="sldNum" sz="quarter" idx="12"/>
          </p:nvPr>
        </p:nvSpPr>
        <p:spPr/>
        <p:txBody>
          <a:bodyPr/>
          <a:lstStyle/>
          <a:p>
            <a:fld id="{BF62E9A0-3E08-4AC5-9850-D72F782A6339}" type="slidenum">
              <a:rPr lang="en-US" smtClean="0"/>
              <a:t>4</a:t>
            </a:fld>
            <a:endParaRPr lang="en-US"/>
          </a:p>
        </p:txBody>
      </p:sp>
      <p:sp>
        <p:nvSpPr>
          <p:cNvPr id="6" name="Rectangle 5">
            <a:extLst>
              <a:ext uri="{FF2B5EF4-FFF2-40B4-BE49-F238E27FC236}">
                <a16:creationId xmlns="" xmlns:a16="http://schemas.microsoft.com/office/drawing/2014/main" id="{F547DEF5-1F88-4D20-8301-17B7A9AA1A58}"/>
              </a:ext>
            </a:extLst>
          </p:cNvPr>
          <p:cNvSpPr/>
          <p:nvPr/>
        </p:nvSpPr>
        <p:spPr>
          <a:xfrm>
            <a:off x="2690013" y="4557923"/>
            <a:ext cx="9193624" cy="1846659"/>
          </a:xfrm>
          <a:prstGeom prst="rect">
            <a:avLst/>
          </a:prstGeom>
        </p:spPr>
        <p:txBody>
          <a:bodyPr wrap="square">
            <a:spAutoFit/>
            <a:scene3d>
              <a:camera prst="orthographicFront"/>
              <a:lightRig rig="threePt" dir="t"/>
            </a:scene3d>
            <a:sp3d extrusionH="57150">
              <a:bevelT h="25400" prst="softRound"/>
            </a:sp3d>
          </a:bodyPr>
          <a:lstStyle/>
          <a:p>
            <a:pPr marL="342900" indent="-342900">
              <a:buFont typeface="Arial" pitchFamily="34" charset="0"/>
              <a:buChar char="•"/>
            </a:pPr>
            <a:r>
              <a:rPr lang="en-US" sz="2000" b="1" u="sng" dirty="0">
                <a:solidFill>
                  <a:schemeClr val="accent1">
                    <a:lumMod val="75000"/>
                  </a:schemeClr>
                </a:solidFill>
                <a:latin typeface="Comic Sans MS" panose="030F0702030302020204" pitchFamily="66" charset="0"/>
              </a:rPr>
              <a:t>trumpet</a:t>
            </a:r>
            <a:r>
              <a:rPr lang="en-US" sz="2000" b="1" dirty="0">
                <a:solidFill>
                  <a:srgbClr val="0070C0"/>
                </a:solidFill>
                <a:latin typeface="Comic Sans MS" panose="030F0702030302020204" pitchFamily="66" charset="0"/>
              </a:rPr>
              <a:t> – G2279; </a:t>
            </a:r>
            <a:r>
              <a:rPr lang="en-US" sz="2000" b="1" dirty="0" err="1">
                <a:solidFill>
                  <a:srgbClr val="0070C0"/>
                </a:solidFill>
                <a:latin typeface="Comic Sans MS" panose="030F0702030302020204" pitchFamily="66" charset="0"/>
              </a:rPr>
              <a:t>echos</a:t>
            </a:r>
            <a:r>
              <a:rPr lang="en-US" sz="2000" b="1" dirty="0">
                <a:solidFill>
                  <a:srgbClr val="0070C0"/>
                </a:solidFill>
                <a:latin typeface="Comic Sans MS" panose="030F0702030302020204" pitchFamily="66" charset="0"/>
              </a:rPr>
              <a:t>; of uncertain affinity; a loud or confused noise ("echo"), i.e. roar; figuratively, a rumor:  KJV - fame, sound.</a:t>
            </a:r>
          </a:p>
          <a:p>
            <a:endParaRPr lang="en-US" sz="1100" b="1" dirty="0">
              <a:solidFill>
                <a:srgbClr val="0070C0"/>
              </a:solidFill>
              <a:latin typeface="Comic Sans MS" panose="030F0702030302020204" pitchFamily="66" charset="0"/>
            </a:endParaRPr>
          </a:p>
          <a:p>
            <a:pPr marL="342900" indent="-342900">
              <a:buFont typeface="Arial" pitchFamily="34" charset="0"/>
              <a:buChar char="•"/>
            </a:pPr>
            <a:r>
              <a:rPr lang="en-US" sz="2000" b="1" u="sng" dirty="0">
                <a:solidFill>
                  <a:schemeClr val="accent1">
                    <a:lumMod val="75000"/>
                  </a:schemeClr>
                </a:solidFill>
                <a:latin typeface="Comic Sans MS" panose="030F0702030302020204" pitchFamily="66" charset="0"/>
              </a:rPr>
              <a:t>trumpet</a:t>
            </a:r>
            <a:r>
              <a:rPr lang="en-US" sz="2000" b="1" dirty="0">
                <a:solidFill>
                  <a:srgbClr val="0070C0"/>
                </a:solidFill>
                <a:latin typeface="Comic Sans MS" panose="030F0702030302020204" pitchFamily="66" charset="0"/>
              </a:rPr>
              <a:t> - G4536; </a:t>
            </a:r>
            <a:r>
              <a:rPr lang="en-US" sz="2000" b="1" dirty="0" err="1">
                <a:solidFill>
                  <a:srgbClr val="0070C0"/>
                </a:solidFill>
                <a:latin typeface="Comic Sans MS" panose="030F0702030302020204" pitchFamily="66" charset="0"/>
              </a:rPr>
              <a:t>salpigx</a:t>
            </a:r>
            <a:r>
              <a:rPr lang="en-US" sz="2000" b="1" dirty="0">
                <a:solidFill>
                  <a:srgbClr val="0070C0"/>
                </a:solidFill>
                <a:latin typeface="Comic Sans MS" panose="030F0702030302020204" pitchFamily="66" charset="0"/>
              </a:rPr>
              <a:t>; perhaps from G4535 </a:t>
            </a:r>
            <a:r>
              <a:rPr lang="en-US" b="1" dirty="0">
                <a:solidFill>
                  <a:srgbClr val="0070C0"/>
                </a:solidFill>
                <a:latin typeface="Comic Sans MS" pitchFamily="66" charset="0"/>
              </a:rPr>
              <a:t>(through the idea of quavering or reverberation):</a:t>
            </a:r>
            <a:r>
              <a:rPr lang="en-US" sz="2000" b="1" dirty="0">
                <a:solidFill>
                  <a:srgbClr val="0070C0"/>
                </a:solidFill>
                <a:latin typeface="Comic Sans MS" pitchFamily="66" charset="0"/>
              </a:rPr>
              <a:t> </a:t>
            </a:r>
            <a:r>
              <a:rPr lang="en-US" sz="2000" b="1" dirty="0">
                <a:solidFill>
                  <a:srgbClr val="0070C0"/>
                </a:solidFill>
                <a:effectLst>
                  <a:glow rad="76200">
                    <a:srgbClr val="FFFFCC"/>
                  </a:glow>
                </a:effectLst>
                <a:latin typeface="Comic Sans MS" pitchFamily="66" charset="0"/>
              </a:rPr>
              <a:t>“properly a war-trumpet” that boldly announces Yahuah’s victory.</a:t>
            </a:r>
            <a:r>
              <a:rPr lang="en-US" sz="2000" b="1" dirty="0">
                <a:solidFill>
                  <a:srgbClr val="0070C0"/>
                </a:solidFill>
                <a:latin typeface="Comic Sans MS" pitchFamily="66" charset="0"/>
              </a:rPr>
              <a:t>  KJV - a trumpet. </a:t>
            </a:r>
          </a:p>
        </p:txBody>
      </p:sp>
      <p:sp>
        <p:nvSpPr>
          <p:cNvPr id="10" name="Rectangle 9">
            <a:extLst>
              <a:ext uri="{FF2B5EF4-FFF2-40B4-BE49-F238E27FC236}">
                <a16:creationId xmlns="" xmlns:a16="http://schemas.microsoft.com/office/drawing/2014/main" id="{F547DEF5-1F88-4D20-8301-17B7A9AA1A58}"/>
              </a:ext>
            </a:extLst>
          </p:cNvPr>
          <p:cNvSpPr/>
          <p:nvPr/>
        </p:nvSpPr>
        <p:spPr>
          <a:xfrm>
            <a:off x="4284921" y="1009249"/>
            <a:ext cx="7304209" cy="3385542"/>
          </a:xfrm>
          <a:prstGeom prst="rect">
            <a:avLst/>
          </a:prstGeom>
        </p:spPr>
        <p:txBody>
          <a:bodyPr wrap="square">
            <a:spAutoFit/>
            <a:scene3d>
              <a:camera prst="orthographicFront"/>
              <a:lightRig rig="threePt" dir="t"/>
            </a:scene3d>
            <a:sp3d extrusionH="57150">
              <a:bevelT h="25400" prst="softRound"/>
            </a:sp3d>
          </a:bodyPr>
          <a:lstStyle/>
          <a:p>
            <a:pPr marL="342900" indent="-342900">
              <a:buFont typeface="Arial" pitchFamily="34" charset="0"/>
              <a:buChar char="•"/>
            </a:pPr>
            <a:r>
              <a:rPr lang="en-US" sz="2000" b="1" u="sng" dirty="0">
                <a:solidFill>
                  <a:srgbClr val="0070C0"/>
                </a:solidFill>
                <a:latin typeface="Comic Sans MS" panose="030F0702030302020204" pitchFamily="66" charset="0"/>
              </a:rPr>
              <a:t>trumpet</a:t>
            </a:r>
            <a:r>
              <a:rPr lang="en-US" sz="2000" b="1" dirty="0">
                <a:solidFill>
                  <a:schemeClr val="accent1">
                    <a:lumMod val="75000"/>
                  </a:schemeClr>
                </a:solidFill>
                <a:latin typeface="Comic Sans MS" panose="030F0702030302020204" pitchFamily="66" charset="0"/>
              </a:rPr>
              <a:t> - H7782; </a:t>
            </a:r>
            <a:r>
              <a:rPr lang="en-US" sz="2000" dirty="0" err="1">
                <a:solidFill>
                  <a:schemeClr val="accent1">
                    <a:lumMod val="75000"/>
                  </a:schemeClr>
                </a:solidFill>
                <a:latin typeface="Comic Sans MS" panose="030F0702030302020204" pitchFamily="66" charset="0"/>
              </a:rPr>
              <a:t>showphar</a:t>
            </a:r>
            <a:r>
              <a:rPr lang="en-US" sz="2000" dirty="0">
                <a:solidFill>
                  <a:schemeClr val="accent1">
                    <a:lumMod val="75000"/>
                  </a:schemeClr>
                </a:solidFill>
                <a:latin typeface="Comic Sans MS" panose="030F0702030302020204" pitchFamily="66" charset="0"/>
              </a:rPr>
              <a:t> or </a:t>
            </a:r>
            <a:r>
              <a:rPr lang="en-US" sz="2000" dirty="0" err="1">
                <a:solidFill>
                  <a:schemeClr val="accent1">
                    <a:lumMod val="75000"/>
                  </a:schemeClr>
                </a:solidFill>
                <a:latin typeface="Comic Sans MS" panose="030F0702030302020204" pitchFamily="66" charset="0"/>
              </a:rPr>
              <a:t>shophar</a:t>
            </a:r>
            <a:r>
              <a:rPr lang="en-US" sz="2000" dirty="0">
                <a:solidFill>
                  <a:schemeClr val="accent1">
                    <a:lumMod val="75000"/>
                  </a:schemeClr>
                </a:solidFill>
                <a:latin typeface="Comic Sans MS" panose="030F0702030302020204" pitchFamily="66" charset="0"/>
              </a:rPr>
              <a:t>; </a:t>
            </a:r>
            <a:r>
              <a:rPr lang="en-US" sz="2000" b="1" dirty="0">
                <a:solidFill>
                  <a:schemeClr val="accent1">
                    <a:lumMod val="75000"/>
                  </a:schemeClr>
                </a:solidFill>
                <a:latin typeface="Comic Sans MS" panose="030F0702030302020204" pitchFamily="66" charset="0"/>
              </a:rPr>
              <a:t>a cornet (as giving a clear sound) or curved horn.  </a:t>
            </a:r>
            <a:r>
              <a:rPr lang="he-IL" sz="2000" b="1" dirty="0">
                <a:solidFill>
                  <a:schemeClr val="accent1">
                    <a:lumMod val="75000"/>
                  </a:schemeClr>
                </a:solidFill>
                <a:latin typeface="Comic Sans MS" panose="030F0702030302020204" pitchFamily="66" charset="0"/>
              </a:rPr>
              <a:t>שׁוֹפָר(</a:t>
            </a:r>
            <a:r>
              <a:rPr lang="en-US" sz="2000" b="1" dirty="0">
                <a:solidFill>
                  <a:schemeClr val="accent1">
                    <a:lumMod val="75000"/>
                  </a:schemeClr>
                </a:solidFill>
                <a:latin typeface="Comic Sans MS" panose="030F0702030302020204" pitchFamily="66" charset="0"/>
              </a:rPr>
              <a:t>)  </a:t>
            </a:r>
            <a:br>
              <a:rPr lang="en-US" sz="2000" b="1" dirty="0">
                <a:solidFill>
                  <a:schemeClr val="accent1">
                    <a:lumMod val="75000"/>
                  </a:schemeClr>
                </a:solidFill>
                <a:latin typeface="Comic Sans MS" panose="030F0702030302020204" pitchFamily="66" charset="0"/>
              </a:rPr>
            </a:br>
            <a:r>
              <a:rPr lang="en-US" dirty="0">
                <a:solidFill>
                  <a:schemeClr val="accent1">
                    <a:lumMod val="75000"/>
                  </a:schemeClr>
                </a:solidFill>
                <a:latin typeface="Comic Sans MS" panose="030F0702030302020204" pitchFamily="66" charset="0"/>
              </a:rPr>
              <a:t>(There are 72 references in the Old Testament.)</a:t>
            </a:r>
          </a:p>
          <a:p>
            <a:pPr marL="342900" indent="-342900">
              <a:buFont typeface="Arial" pitchFamily="34" charset="0"/>
              <a:buChar char="•"/>
            </a:pPr>
            <a:r>
              <a:rPr lang="en-US" sz="2000" b="1" u="sng" dirty="0">
                <a:solidFill>
                  <a:srgbClr val="0070C0"/>
                </a:solidFill>
                <a:latin typeface="Comic Sans MS" panose="030F0702030302020204" pitchFamily="66" charset="0"/>
              </a:rPr>
              <a:t>trumpet</a:t>
            </a:r>
            <a:r>
              <a:rPr lang="en-US" sz="2000" b="1" dirty="0">
                <a:solidFill>
                  <a:schemeClr val="accent1">
                    <a:lumMod val="75000"/>
                  </a:schemeClr>
                </a:solidFill>
                <a:latin typeface="Comic Sans MS" panose="030F0702030302020204" pitchFamily="66" charset="0"/>
              </a:rPr>
              <a:t> -</a:t>
            </a:r>
            <a:r>
              <a:rPr lang="en-US" b="1" dirty="0">
                <a:solidFill>
                  <a:schemeClr val="accent1">
                    <a:lumMod val="75000"/>
                  </a:schemeClr>
                </a:solidFill>
                <a:latin typeface="Comic Sans MS" panose="030F0702030302020204" pitchFamily="66" charset="0"/>
              </a:rPr>
              <a:t> H2689</a:t>
            </a:r>
            <a:r>
              <a:rPr lang="en-US" dirty="0">
                <a:solidFill>
                  <a:schemeClr val="accent1">
                    <a:lumMod val="75000"/>
                  </a:schemeClr>
                </a:solidFill>
                <a:latin typeface="Comic Sans MS" panose="030F0702030302020204" pitchFamily="66" charset="0"/>
              </a:rPr>
              <a:t>; </a:t>
            </a:r>
            <a:r>
              <a:rPr lang="en-US" dirty="0" err="1">
                <a:solidFill>
                  <a:schemeClr val="accent1">
                    <a:lumMod val="75000"/>
                  </a:schemeClr>
                </a:solidFill>
                <a:latin typeface="Comic Sans MS" panose="030F0702030302020204" pitchFamily="66" charset="0"/>
              </a:rPr>
              <a:t>chatsotserah</a:t>
            </a:r>
            <a:r>
              <a:rPr lang="en-US" dirty="0">
                <a:solidFill>
                  <a:schemeClr val="accent1">
                    <a:lumMod val="75000"/>
                  </a:schemeClr>
                </a:solidFill>
                <a:latin typeface="Comic Sans MS" panose="030F0702030302020204" pitchFamily="66" charset="0"/>
              </a:rPr>
              <a:t>; </a:t>
            </a:r>
            <a:r>
              <a:rPr lang="en-US" b="1" dirty="0">
                <a:solidFill>
                  <a:schemeClr val="accent1">
                    <a:lumMod val="75000"/>
                  </a:schemeClr>
                </a:solidFill>
                <a:latin typeface="Comic Sans MS" panose="030F0702030302020204" pitchFamily="66" charset="0"/>
              </a:rPr>
              <a:t>by reduplication from H2690; a trumpet</a:t>
            </a:r>
            <a:r>
              <a:rPr lang="en-US" dirty="0">
                <a:solidFill>
                  <a:schemeClr val="accent1">
                    <a:lumMod val="75000"/>
                  </a:schemeClr>
                </a:solidFill>
                <a:latin typeface="Comic Sans MS" panose="030F0702030302020204" pitchFamily="66" charset="0"/>
              </a:rPr>
              <a:t> </a:t>
            </a:r>
            <a:r>
              <a:rPr lang="en-US" sz="1600" dirty="0">
                <a:solidFill>
                  <a:schemeClr val="accent1">
                    <a:lumMod val="75000"/>
                  </a:schemeClr>
                </a:solidFill>
                <a:latin typeface="Comic Sans MS" panose="030F0702030302020204" pitchFamily="66" charset="0"/>
              </a:rPr>
              <a:t>(from its sundered or quavering note):  </a:t>
            </a:r>
            <a:br>
              <a:rPr lang="en-US" sz="1600" dirty="0">
                <a:solidFill>
                  <a:schemeClr val="accent1">
                    <a:lumMod val="75000"/>
                  </a:schemeClr>
                </a:solidFill>
                <a:latin typeface="Comic Sans MS" panose="030F0702030302020204" pitchFamily="66" charset="0"/>
              </a:rPr>
            </a:br>
            <a:r>
              <a:rPr lang="en-US" dirty="0">
                <a:solidFill>
                  <a:schemeClr val="accent1">
                    <a:lumMod val="75000"/>
                  </a:schemeClr>
                </a:solidFill>
                <a:latin typeface="Comic Sans MS" panose="030F0702030302020204" pitchFamily="66" charset="0"/>
              </a:rPr>
              <a:t>KJV - trumpet (-</a:t>
            </a:r>
            <a:r>
              <a:rPr lang="en-US" dirty="0" err="1">
                <a:solidFill>
                  <a:schemeClr val="accent1">
                    <a:lumMod val="75000"/>
                  </a:schemeClr>
                </a:solidFill>
                <a:latin typeface="Comic Sans MS" panose="030F0702030302020204" pitchFamily="66" charset="0"/>
              </a:rPr>
              <a:t>er</a:t>
            </a:r>
            <a:r>
              <a:rPr lang="en-US" dirty="0">
                <a:solidFill>
                  <a:schemeClr val="accent1">
                    <a:lumMod val="75000"/>
                  </a:schemeClr>
                </a:solidFill>
                <a:latin typeface="Comic Sans MS" panose="030F0702030302020204" pitchFamily="66" charset="0"/>
              </a:rPr>
              <a:t>).</a:t>
            </a:r>
            <a:endParaRPr lang="en-US" sz="1100" b="1" dirty="0">
              <a:solidFill>
                <a:schemeClr val="accent1">
                  <a:lumMod val="75000"/>
                </a:schemeClr>
              </a:solidFill>
              <a:latin typeface="Comic Sans MS" panose="030F0702030302020204" pitchFamily="66" charset="0"/>
            </a:endParaRPr>
          </a:p>
          <a:p>
            <a:pPr marL="342900" indent="-342900">
              <a:buFont typeface="Arial" pitchFamily="34" charset="0"/>
              <a:buChar char="•"/>
            </a:pPr>
            <a:r>
              <a:rPr lang="en-US" sz="2000" b="1" u="sng" dirty="0">
                <a:solidFill>
                  <a:srgbClr val="0070C0"/>
                </a:solidFill>
                <a:latin typeface="Comic Sans MS" panose="030F0702030302020204" pitchFamily="66" charset="0"/>
              </a:rPr>
              <a:t>horn</a:t>
            </a:r>
            <a:r>
              <a:rPr lang="en-US" sz="2000" b="1" dirty="0">
                <a:solidFill>
                  <a:schemeClr val="accent1">
                    <a:lumMod val="75000"/>
                  </a:schemeClr>
                </a:solidFill>
                <a:latin typeface="Comic Sans MS" panose="030F0702030302020204" pitchFamily="66" charset="0"/>
              </a:rPr>
              <a:t> - H7161; </a:t>
            </a:r>
            <a:r>
              <a:rPr lang="en-US" sz="2000" dirty="0" err="1">
                <a:solidFill>
                  <a:schemeClr val="accent1">
                    <a:lumMod val="75000"/>
                  </a:schemeClr>
                </a:solidFill>
                <a:latin typeface="Comic Sans MS" panose="030F0702030302020204" pitchFamily="66" charset="0"/>
              </a:rPr>
              <a:t>qeren</a:t>
            </a:r>
            <a:r>
              <a:rPr lang="en-US" sz="2000" dirty="0">
                <a:solidFill>
                  <a:schemeClr val="accent1">
                    <a:lumMod val="75000"/>
                  </a:schemeClr>
                </a:solidFill>
                <a:latin typeface="Comic Sans MS" panose="030F0702030302020204" pitchFamily="66" charset="0"/>
              </a:rPr>
              <a:t>; </a:t>
            </a:r>
            <a:r>
              <a:rPr lang="en-US" sz="2000" b="1" dirty="0">
                <a:solidFill>
                  <a:schemeClr val="accent1">
                    <a:lumMod val="75000"/>
                  </a:schemeClr>
                </a:solidFill>
                <a:latin typeface="Comic Sans MS" panose="030F0702030302020204" pitchFamily="66" charset="0"/>
              </a:rPr>
              <a:t>a horn  </a:t>
            </a:r>
            <a:r>
              <a:rPr lang="he-IL" sz="2000" b="1" dirty="0">
                <a:solidFill>
                  <a:schemeClr val="accent1">
                    <a:lumMod val="75000"/>
                  </a:schemeClr>
                </a:solidFill>
                <a:latin typeface="Comic Sans MS" panose="030F0702030302020204" pitchFamily="66" charset="0"/>
              </a:rPr>
              <a:t>קֶרֶן</a:t>
            </a:r>
            <a:r>
              <a:rPr lang="en-US" sz="2000" b="1" dirty="0">
                <a:solidFill>
                  <a:schemeClr val="accent1">
                    <a:lumMod val="75000"/>
                  </a:schemeClr>
                </a:solidFill>
                <a:latin typeface="Comic Sans MS" panose="030F0702030302020204" pitchFamily="66" charset="0"/>
              </a:rPr>
              <a:t> from H7160; </a:t>
            </a:r>
            <a:br>
              <a:rPr lang="en-US" sz="2000" b="1" dirty="0">
                <a:solidFill>
                  <a:schemeClr val="accent1">
                    <a:lumMod val="75000"/>
                  </a:schemeClr>
                </a:solidFill>
                <a:latin typeface="Comic Sans MS" panose="030F0702030302020204" pitchFamily="66" charset="0"/>
              </a:rPr>
            </a:br>
            <a:r>
              <a:rPr lang="en-US" sz="2000" b="1" dirty="0">
                <a:solidFill>
                  <a:schemeClr val="accent1">
                    <a:lumMod val="75000"/>
                  </a:schemeClr>
                </a:solidFill>
                <a:latin typeface="Comic Sans MS" panose="030F0702030302020204" pitchFamily="66" charset="0"/>
              </a:rPr>
              <a:t>a horn (as projecting); by implication, a flask, cornet; by </a:t>
            </a:r>
            <a:r>
              <a:rPr lang="en-US" sz="2000" b="1" dirty="0" err="1">
                <a:solidFill>
                  <a:schemeClr val="accent1">
                    <a:lumMod val="75000"/>
                  </a:schemeClr>
                </a:solidFill>
                <a:latin typeface="Comic Sans MS" panose="030F0702030302020204" pitchFamily="66" charset="0"/>
              </a:rPr>
              <a:t>resembl</a:t>
            </a:r>
            <a:r>
              <a:rPr lang="en-US" sz="2000" b="1" dirty="0">
                <a:solidFill>
                  <a:schemeClr val="accent1">
                    <a:lumMod val="75000"/>
                  </a:schemeClr>
                </a:solidFill>
                <a:latin typeface="Comic Sans MS" panose="030F0702030302020204" pitchFamily="66" charset="0"/>
              </a:rPr>
              <a:t>. an elephant's tooth (i.e. ivory), a corner (of the altar), a peak (of a mountain), a ray (of light); figuratively, </a:t>
            </a:r>
            <a:r>
              <a:rPr lang="en-US" sz="2000" b="1" u="sng" dirty="0">
                <a:solidFill>
                  <a:schemeClr val="accent1">
                    <a:lumMod val="75000"/>
                  </a:schemeClr>
                </a:solidFill>
                <a:effectLst>
                  <a:glow rad="76200">
                    <a:srgbClr val="E4FBF8"/>
                  </a:glow>
                </a:effectLst>
                <a:latin typeface="Comic Sans MS" panose="030F0702030302020204" pitchFamily="66" charset="0"/>
              </a:rPr>
              <a:t>power</a:t>
            </a:r>
            <a:r>
              <a:rPr lang="en-US" sz="2000" b="1" dirty="0">
                <a:solidFill>
                  <a:schemeClr val="accent1">
                    <a:lumMod val="75000"/>
                  </a:schemeClr>
                </a:solidFill>
                <a:latin typeface="Comic Sans MS" panose="030F0702030302020204" pitchFamily="66" charset="0"/>
              </a:rPr>
              <a:t>:  </a:t>
            </a:r>
            <a:r>
              <a:rPr lang="en-US" sz="2000" dirty="0">
                <a:solidFill>
                  <a:schemeClr val="accent1">
                    <a:lumMod val="75000"/>
                  </a:schemeClr>
                </a:solidFill>
                <a:latin typeface="Comic Sans MS" panose="030F0702030302020204" pitchFamily="66" charset="0"/>
              </a:rPr>
              <a:t>KJV -  hill, horn.</a:t>
            </a:r>
          </a:p>
        </p:txBody>
      </p:sp>
      <p:pic>
        <p:nvPicPr>
          <p:cNvPr id="11" name="Picture 2" descr="C:\Users\Rae\Desktop\Mario's CCC Announcement for 24 May 19 in PPT\CCC Announcement PPT lg format\shofar\shofar blowing circle png.png"/>
          <p:cNvPicPr>
            <a:picLocks noChangeAspect="1" noChangeArrowheads="1"/>
          </p:cNvPicPr>
          <p:nvPr/>
        </p:nvPicPr>
        <p:blipFill>
          <a:blip r:embed="rId2">
            <a:duotone>
              <a:prstClr val="black"/>
              <a:schemeClr val="accent5">
                <a:tint val="45000"/>
                <a:satMod val="400000"/>
              </a:schemeClr>
            </a:duotone>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342445" y="4368643"/>
            <a:ext cx="2305050" cy="200977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204704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610600" y="6356350"/>
            <a:ext cx="2743200" cy="365125"/>
          </a:xfrm>
        </p:spPr>
        <p:txBody>
          <a:bodyPr/>
          <a:lstStyle/>
          <a:p>
            <a:fld id="{BF62E9A0-3E08-4AC5-9850-D72F782A6339}" type="slidenum">
              <a:rPr lang="en-US" smtClean="0"/>
              <a:t>40</a:t>
            </a:fld>
            <a:endParaRPr lang="en-US"/>
          </a:p>
        </p:txBody>
      </p:sp>
      <p:sp>
        <p:nvSpPr>
          <p:cNvPr id="6" name="Rectangle 5">
            <a:extLst>
              <a:ext uri="{FF2B5EF4-FFF2-40B4-BE49-F238E27FC236}">
                <a16:creationId xmlns="" xmlns:a16="http://schemas.microsoft.com/office/drawing/2014/main" id="{ECAF2A9B-DECA-486B-A631-9464C405F554}"/>
              </a:ext>
            </a:extLst>
          </p:cNvPr>
          <p:cNvSpPr/>
          <p:nvPr/>
        </p:nvSpPr>
        <p:spPr>
          <a:xfrm>
            <a:off x="201664" y="136899"/>
            <a:ext cx="11746496" cy="1384995"/>
          </a:xfrm>
          <a:prstGeom prst="rect">
            <a:avLst/>
          </a:prstGeom>
          <a:noFill/>
          <a:ln w="85725" cmpd="sng">
            <a:noFill/>
          </a:ln>
          <a:scene3d>
            <a:camera prst="orthographicFront"/>
            <a:lightRig rig="threePt" dir="t"/>
          </a:scene3d>
          <a:sp3d>
            <a:bevelT prst="angle"/>
          </a:sp3d>
        </p:spPr>
        <p:txBody>
          <a:bodyPr wrap="square">
            <a:spAutoFit/>
            <a:sp3d extrusionH="57150">
              <a:bevelT w="38100" h="38100"/>
            </a:sp3d>
          </a:bodyPr>
          <a:lstStyle/>
          <a:p>
            <a:pPr algn="ctr"/>
            <a:r>
              <a:rPr lang="en-US" sz="2800" b="1" dirty="0">
                <a:solidFill>
                  <a:schemeClr val="bg1"/>
                </a:solidFill>
                <a:latin typeface="Comic Sans MS" panose="030F0702030302020204" pitchFamily="66" charset="0"/>
              </a:rPr>
              <a:t>Again we see </a:t>
            </a:r>
            <a:r>
              <a:rPr lang="en-US" sz="2800" b="1" dirty="0">
                <a:solidFill>
                  <a:schemeClr val="bg1"/>
                </a:solidFill>
                <a:latin typeface="Comic Sans MS" panose="030F0702030302020204" pitchFamily="66" charset="0"/>
                <a:cs typeface="Arial" panose="020B0604020202020204" pitchFamily="34" charset="0"/>
              </a:rPr>
              <a:t>the </a:t>
            </a:r>
            <a:r>
              <a:rPr lang="en-US" sz="2800" b="1" dirty="0" err="1">
                <a:solidFill>
                  <a:schemeClr val="bg1"/>
                </a:solidFill>
                <a:latin typeface="Comic Sans MS" panose="030F0702030302020204" pitchFamily="66" charset="0"/>
                <a:cs typeface="Arial" panose="020B0604020202020204" pitchFamily="34" charset="0"/>
              </a:rPr>
              <a:t>Ruach</a:t>
            </a:r>
            <a:r>
              <a:rPr lang="en-US" sz="2800" b="1" dirty="0">
                <a:solidFill>
                  <a:schemeClr val="bg1"/>
                </a:solidFill>
                <a:latin typeface="Comic Sans MS" panose="030F0702030302020204" pitchFamily="66" charset="0"/>
                <a:cs typeface="Arial" panose="020B0604020202020204" pitchFamily="34" charset="0"/>
              </a:rPr>
              <a:t> Ha </a:t>
            </a:r>
            <a:r>
              <a:rPr lang="en-US" sz="2800" b="1" dirty="0" err="1">
                <a:solidFill>
                  <a:schemeClr val="bg1"/>
                </a:solidFill>
                <a:latin typeface="Comic Sans MS" panose="030F0702030302020204" pitchFamily="66" charset="0"/>
                <a:cs typeface="Arial" panose="020B0604020202020204" pitchFamily="34" charset="0"/>
              </a:rPr>
              <a:t>Kodesh</a:t>
            </a:r>
            <a:r>
              <a:rPr lang="en-US" sz="2800" b="1" dirty="0">
                <a:solidFill>
                  <a:schemeClr val="bg1"/>
                </a:solidFill>
                <a:latin typeface="Comic Sans MS" panose="030F0702030302020204" pitchFamily="66" charset="0"/>
                <a:cs typeface="Arial" panose="020B0604020202020204" pitchFamily="34" charset="0"/>
              </a:rPr>
              <a:t> using </a:t>
            </a:r>
            <a:r>
              <a:rPr lang="en-US" sz="2800" b="1" dirty="0">
                <a:solidFill>
                  <a:schemeClr val="bg1"/>
                </a:solidFill>
                <a:latin typeface="Comic Sans MS" panose="030F0702030302020204" pitchFamily="66" charset="0"/>
              </a:rPr>
              <a:t>the weak things of this world in the weapons of Gideon's warfare! They are very simple: Lamp-pitchers and </a:t>
            </a:r>
            <a:r>
              <a:rPr lang="en-US" sz="2800" b="1" dirty="0">
                <a:solidFill>
                  <a:srgbClr val="00B0F0"/>
                </a:solidFill>
                <a:latin typeface="Comic Sans MS" panose="030F0702030302020204" pitchFamily="66" charset="0"/>
              </a:rPr>
              <a:t>Shofars.</a:t>
            </a:r>
            <a:r>
              <a:rPr lang="en-US" sz="2800" b="1" dirty="0">
                <a:solidFill>
                  <a:srgbClr val="BE605E"/>
                </a:solidFill>
                <a:latin typeface="Comic Sans MS" panose="030F0702030302020204" pitchFamily="66" charset="0"/>
              </a:rPr>
              <a:t> </a:t>
            </a:r>
            <a:r>
              <a:rPr lang="en-US" sz="2800" b="1" dirty="0">
                <a:solidFill>
                  <a:schemeClr val="bg1"/>
                </a:solidFill>
                <a:latin typeface="Comic Sans MS" panose="030F0702030302020204" pitchFamily="66" charset="0"/>
              </a:rPr>
              <a:t>That was all! </a:t>
            </a:r>
          </a:p>
        </p:txBody>
      </p:sp>
      <p:sp>
        <p:nvSpPr>
          <p:cNvPr id="7" name="Slide Number Placeholder 1"/>
          <p:cNvSpPr txBox="1">
            <a:spLocks/>
          </p:cNvSpPr>
          <p:nvPr/>
        </p:nvSpPr>
        <p:spPr>
          <a:xfrm>
            <a:off x="9448800" y="64928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62E9A0-3E08-4AC5-9850-D72F782A6339}" type="slidenum">
              <a:rPr lang="en-US" smtClean="0">
                <a:solidFill>
                  <a:schemeClr val="bg1"/>
                </a:solidFill>
              </a:rPr>
              <a:pPr/>
              <a:t>40</a:t>
            </a:fld>
            <a:endParaRPr lang="en-US" dirty="0">
              <a:solidFill>
                <a:schemeClr val="bg1"/>
              </a:solidFill>
            </a:endParaRPr>
          </a:p>
        </p:txBody>
      </p:sp>
      <p:sp>
        <p:nvSpPr>
          <p:cNvPr id="8" name="Rectangle 7">
            <a:extLst>
              <a:ext uri="{FF2B5EF4-FFF2-40B4-BE49-F238E27FC236}">
                <a16:creationId xmlns="" xmlns:a16="http://schemas.microsoft.com/office/drawing/2014/main" id="{ECAF2A9B-DECA-486B-A631-9464C405F554}"/>
              </a:ext>
            </a:extLst>
          </p:cNvPr>
          <p:cNvSpPr/>
          <p:nvPr/>
        </p:nvSpPr>
        <p:spPr>
          <a:xfrm>
            <a:off x="6404345" y="1968259"/>
            <a:ext cx="5498095" cy="4401205"/>
          </a:xfrm>
          <a:prstGeom prst="rect">
            <a:avLst/>
          </a:prstGeom>
          <a:noFill/>
          <a:ln w="85725" cmpd="sng">
            <a:noFill/>
          </a:ln>
          <a:scene3d>
            <a:camera prst="orthographicFront"/>
            <a:lightRig rig="threePt" dir="t"/>
          </a:scene3d>
          <a:sp3d>
            <a:bevelT prst="angle"/>
          </a:sp3d>
        </p:spPr>
        <p:txBody>
          <a:bodyPr wrap="square">
            <a:spAutoFit/>
            <a:scene3d>
              <a:camera prst="orthographicFront"/>
              <a:lightRig rig="soft" dir="t">
                <a:rot lat="0" lon="0" rev="10800000"/>
              </a:lightRig>
            </a:scene3d>
            <a:sp3d>
              <a:bevelT w="27940" h="12700"/>
              <a:contourClr>
                <a:srgbClr val="DDDDDD"/>
              </a:contourClr>
            </a:sp3d>
          </a:bodyPr>
          <a:lstStyle/>
          <a:p>
            <a:r>
              <a:rPr lang="en-US" sz="2800" b="1" spc="150" dirty="0">
                <a:ln w="11430"/>
                <a:solidFill>
                  <a:srgbClr val="F8F8F8"/>
                </a:solidFill>
                <a:effectLst>
                  <a:outerShdw blurRad="25400" algn="tl" rotWithShape="0">
                    <a:srgbClr val="000000">
                      <a:alpha val="43000"/>
                    </a:srgbClr>
                  </a:outerShdw>
                </a:effectLst>
                <a:latin typeface="Comic Sans MS" panose="030F0702030302020204" pitchFamily="66" charset="0"/>
              </a:rPr>
              <a:t>The lamp or </a:t>
            </a:r>
            <a:br>
              <a:rPr lang="en-US" sz="2800" b="1" spc="150" dirty="0">
                <a:ln w="11430"/>
                <a:solidFill>
                  <a:srgbClr val="F8F8F8"/>
                </a:solidFill>
                <a:effectLst>
                  <a:outerShdw blurRad="25400" algn="tl" rotWithShape="0">
                    <a:srgbClr val="000000">
                      <a:alpha val="43000"/>
                    </a:srgbClr>
                  </a:outerShdw>
                </a:effectLst>
                <a:latin typeface="Comic Sans MS" panose="030F0702030302020204" pitchFamily="66" charset="0"/>
              </a:rPr>
            </a:br>
            <a:r>
              <a:rPr lang="en-US" sz="2800" b="1" spc="150" dirty="0">
                <a:ln w="11430"/>
                <a:solidFill>
                  <a:srgbClr val="F8F8F8"/>
                </a:solidFill>
                <a:effectLst>
                  <a:outerShdw blurRad="25400" algn="tl" rotWithShape="0">
                    <a:srgbClr val="000000">
                      <a:alpha val="43000"/>
                    </a:srgbClr>
                  </a:outerShdw>
                </a:effectLst>
                <a:latin typeface="Comic Sans MS" panose="030F0702030302020204" pitchFamily="66" charset="0"/>
              </a:rPr>
              <a:t>torches were </a:t>
            </a:r>
            <a:br>
              <a:rPr lang="en-US" sz="2800" b="1" spc="150" dirty="0">
                <a:ln w="11430"/>
                <a:solidFill>
                  <a:srgbClr val="F8F8F8"/>
                </a:solidFill>
                <a:effectLst>
                  <a:outerShdw blurRad="25400" algn="tl" rotWithShape="0">
                    <a:srgbClr val="000000">
                      <a:alpha val="43000"/>
                    </a:srgbClr>
                  </a:outerShdw>
                </a:effectLst>
                <a:latin typeface="Comic Sans MS" panose="030F0702030302020204" pitchFamily="66" charset="0"/>
              </a:rPr>
            </a:br>
            <a:r>
              <a:rPr lang="en-US" sz="2800" b="1" spc="150" dirty="0">
                <a:ln w="11430"/>
                <a:solidFill>
                  <a:srgbClr val="F8F8F8"/>
                </a:solidFill>
                <a:effectLst>
                  <a:outerShdw blurRad="25400" algn="tl" rotWithShape="0">
                    <a:srgbClr val="000000">
                      <a:alpha val="43000"/>
                    </a:srgbClr>
                  </a:outerShdw>
                </a:effectLst>
                <a:latin typeface="Comic Sans MS" panose="030F0702030302020204" pitchFamily="66" charset="0"/>
              </a:rPr>
              <a:t>expressive of </a:t>
            </a:r>
            <a:br>
              <a:rPr lang="en-US" sz="2800" b="1" spc="150" dirty="0">
                <a:ln w="11430"/>
                <a:solidFill>
                  <a:srgbClr val="F8F8F8"/>
                </a:solidFill>
                <a:effectLst>
                  <a:outerShdw blurRad="25400" algn="tl" rotWithShape="0">
                    <a:srgbClr val="000000">
                      <a:alpha val="43000"/>
                    </a:srgbClr>
                  </a:outerShdw>
                </a:effectLst>
                <a:latin typeface="Comic Sans MS" panose="030F0702030302020204" pitchFamily="66" charset="0"/>
              </a:rPr>
            </a:br>
            <a:r>
              <a:rPr lang="en-US" sz="2800" b="1" spc="150" dirty="0">
                <a:ln w="11430"/>
                <a:solidFill>
                  <a:srgbClr val="F8F8F8"/>
                </a:solidFill>
                <a:effectLst>
                  <a:outerShdw blurRad="25400" algn="tl" rotWithShape="0">
                    <a:srgbClr val="000000">
                      <a:alpha val="43000"/>
                    </a:srgbClr>
                  </a:outerShdw>
                </a:effectLst>
                <a:latin typeface="Comic Sans MS" panose="030F0702030302020204" pitchFamily="66" charset="0"/>
              </a:rPr>
              <a:t>the light and </a:t>
            </a:r>
            <a:br>
              <a:rPr lang="en-US" sz="2800" b="1" spc="150" dirty="0">
                <a:ln w="11430"/>
                <a:solidFill>
                  <a:srgbClr val="F8F8F8"/>
                </a:solidFill>
                <a:effectLst>
                  <a:outerShdw blurRad="25400" algn="tl" rotWithShape="0">
                    <a:srgbClr val="000000">
                      <a:alpha val="43000"/>
                    </a:srgbClr>
                  </a:outerShdw>
                </a:effectLst>
                <a:latin typeface="Comic Sans MS" panose="030F0702030302020204" pitchFamily="66" charset="0"/>
              </a:rPr>
            </a:br>
            <a:r>
              <a:rPr lang="en-US" sz="2800" b="1" spc="150" dirty="0">
                <a:ln w="11430"/>
                <a:solidFill>
                  <a:srgbClr val="F8F8F8"/>
                </a:solidFill>
                <a:effectLst>
                  <a:outerShdw blurRad="25400" algn="tl" rotWithShape="0">
                    <a:srgbClr val="000000">
                      <a:alpha val="43000"/>
                    </a:srgbClr>
                  </a:outerShdw>
                </a:effectLst>
                <a:latin typeface="Comic Sans MS" panose="030F0702030302020204" pitchFamily="66" charset="0"/>
              </a:rPr>
              <a:t> fire of the </a:t>
            </a:r>
            <a:br>
              <a:rPr lang="en-US" sz="2800" b="1" spc="150" dirty="0">
                <a:ln w="11430"/>
                <a:solidFill>
                  <a:srgbClr val="F8F8F8"/>
                </a:solidFill>
                <a:effectLst>
                  <a:outerShdw blurRad="25400" algn="tl" rotWithShape="0">
                    <a:srgbClr val="000000">
                      <a:alpha val="43000"/>
                    </a:srgbClr>
                  </a:outerShdw>
                </a:effectLst>
                <a:latin typeface="Comic Sans MS" panose="030F0702030302020204" pitchFamily="66" charset="0"/>
              </a:rPr>
            </a:br>
            <a:r>
              <a:rPr lang="en-US" sz="2800" b="1" spc="150" dirty="0">
                <a:ln w="11430"/>
                <a:solidFill>
                  <a:srgbClr val="F8F8F8"/>
                </a:solidFill>
                <a:effectLst>
                  <a:outerShdw blurRad="25400" algn="tl" rotWithShape="0">
                    <a:srgbClr val="000000">
                      <a:alpha val="43000"/>
                    </a:srgbClr>
                  </a:outerShdw>
                </a:effectLst>
                <a:latin typeface="Comic Sans MS" panose="030F0702030302020204" pitchFamily="66" charset="0"/>
              </a:rPr>
              <a:t>  </a:t>
            </a:r>
            <a:r>
              <a:rPr lang="en-US" sz="2800" b="1" spc="150" dirty="0" err="1">
                <a:ln w="11430"/>
                <a:solidFill>
                  <a:srgbClr val="F8F8F8"/>
                </a:solidFill>
                <a:effectLst>
                  <a:outerShdw blurRad="25400" algn="tl" rotWithShape="0">
                    <a:srgbClr val="000000">
                      <a:alpha val="43000"/>
                    </a:srgbClr>
                  </a:outerShdw>
                </a:effectLst>
                <a:latin typeface="Comic Sans MS" panose="030F0702030302020204" pitchFamily="66" charset="0"/>
              </a:rPr>
              <a:t>Ruach</a:t>
            </a:r>
            <a:r>
              <a:rPr lang="en-US" sz="2800" b="1" spc="150" dirty="0">
                <a:ln w="11430"/>
                <a:solidFill>
                  <a:srgbClr val="F8F8F8"/>
                </a:solidFill>
                <a:effectLst>
                  <a:outerShdw blurRad="25400" algn="tl" rotWithShape="0">
                    <a:srgbClr val="000000">
                      <a:alpha val="43000"/>
                    </a:srgbClr>
                  </a:outerShdw>
                </a:effectLst>
                <a:latin typeface="Comic Sans MS" panose="030F0702030302020204" pitchFamily="66" charset="0"/>
              </a:rPr>
              <a:t> Ha Qodesh </a:t>
            </a:r>
            <a:br>
              <a:rPr lang="en-US" sz="2800" b="1" spc="150" dirty="0">
                <a:ln w="11430"/>
                <a:solidFill>
                  <a:srgbClr val="F8F8F8"/>
                </a:solidFill>
                <a:effectLst>
                  <a:outerShdw blurRad="25400" algn="tl" rotWithShape="0">
                    <a:srgbClr val="000000">
                      <a:alpha val="43000"/>
                    </a:srgbClr>
                  </a:outerShdw>
                </a:effectLst>
                <a:latin typeface="Comic Sans MS" panose="030F0702030302020204" pitchFamily="66" charset="0"/>
              </a:rPr>
            </a:br>
            <a:r>
              <a:rPr lang="en-US" sz="2800" b="1" spc="150" dirty="0">
                <a:ln w="11430"/>
                <a:solidFill>
                  <a:srgbClr val="F8F8F8"/>
                </a:solidFill>
                <a:effectLst>
                  <a:outerShdw blurRad="25400" algn="tl" rotWithShape="0">
                    <a:srgbClr val="000000">
                      <a:alpha val="43000"/>
                    </a:srgbClr>
                  </a:outerShdw>
                </a:effectLst>
                <a:latin typeface="Comic Sans MS" panose="030F0702030302020204" pitchFamily="66" charset="0"/>
              </a:rPr>
              <a:t> The pitchers suggested </a:t>
            </a:r>
            <a:br>
              <a:rPr lang="en-US" sz="2800" b="1" spc="150" dirty="0">
                <a:ln w="11430"/>
                <a:solidFill>
                  <a:srgbClr val="F8F8F8"/>
                </a:solidFill>
                <a:effectLst>
                  <a:outerShdw blurRad="25400" algn="tl" rotWithShape="0">
                    <a:srgbClr val="000000">
                      <a:alpha val="43000"/>
                    </a:srgbClr>
                  </a:outerShdw>
                </a:effectLst>
                <a:latin typeface="Comic Sans MS" panose="030F0702030302020204" pitchFamily="66" charset="0"/>
              </a:rPr>
            </a:br>
            <a:r>
              <a:rPr lang="en-US" sz="2800" b="1" spc="150" dirty="0">
                <a:ln w="11430"/>
                <a:solidFill>
                  <a:srgbClr val="F8F8F8"/>
                </a:solidFill>
                <a:effectLst>
                  <a:outerShdw blurRad="25400" algn="tl" rotWithShape="0">
                    <a:srgbClr val="000000">
                      <a:alpha val="43000"/>
                    </a:srgbClr>
                  </a:outerShdw>
                </a:effectLst>
                <a:latin typeface="Comic Sans MS" panose="030F0702030302020204" pitchFamily="66" charset="0"/>
              </a:rPr>
              <a:t> ‘the broken vessel’s’  </a:t>
            </a:r>
            <a:br>
              <a:rPr lang="en-US" sz="2800" b="1" spc="150" dirty="0">
                <a:ln w="11430"/>
                <a:solidFill>
                  <a:srgbClr val="F8F8F8"/>
                </a:solidFill>
                <a:effectLst>
                  <a:outerShdw blurRad="25400" algn="tl" rotWithShape="0">
                    <a:srgbClr val="000000">
                      <a:alpha val="43000"/>
                    </a:srgbClr>
                  </a:outerShdw>
                </a:effectLst>
                <a:latin typeface="Comic Sans MS" panose="030F0702030302020204" pitchFamily="66" charset="0"/>
              </a:rPr>
            </a:br>
            <a:r>
              <a:rPr lang="en-US" sz="2800" b="1" spc="150" dirty="0">
                <a:ln w="11430"/>
                <a:solidFill>
                  <a:srgbClr val="F8F8F8"/>
                </a:solidFill>
                <a:effectLst>
                  <a:outerShdw blurRad="25400" algn="tl" rotWithShape="0">
                    <a:srgbClr val="000000">
                      <a:alpha val="43000"/>
                    </a:srgbClr>
                  </a:outerShdw>
                </a:effectLst>
                <a:latin typeface="Comic Sans MS" panose="030F0702030302020204" pitchFamily="66" charset="0"/>
              </a:rPr>
              <a:t>    of our surrendered </a:t>
            </a:r>
            <a:br>
              <a:rPr lang="en-US" sz="2800" b="1" spc="150" dirty="0">
                <a:ln w="11430"/>
                <a:solidFill>
                  <a:srgbClr val="F8F8F8"/>
                </a:solidFill>
                <a:effectLst>
                  <a:outerShdw blurRad="25400" algn="tl" rotWithShape="0">
                    <a:srgbClr val="000000">
                      <a:alpha val="43000"/>
                    </a:srgbClr>
                  </a:outerShdw>
                </a:effectLst>
                <a:latin typeface="Comic Sans MS" panose="030F0702030302020204" pitchFamily="66" charset="0"/>
              </a:rPr>
            </a:br>
            <a:r>
              <a:rPr lang="en-US" sz="2800" b="1" spc="150" dirty="0">
                <a:ln w="11430"/>
                <a:solidFill>
                  <a:srgbClr val="F8F8F8"/>
                </a:solidFill>
                <a:effectLst>
                  <a:outerShdw blurRad="25400" algn="tl" rotWithShape="0">
                    <a:srgbClr val="000000">
                      <a:alpha val="43000"/>
                    </a:srgbClr>
                  </a:outerShdw>
                </a:effectLst>
                <a:latin typeface="Comic Sans MS" panose="030F0702030302020204" pitchFamily="66" charset="0"/>
              </a:rPr>
              <a:t>     bodies and lives.!</a:t>
            </a:r>
          </a:p>
        </p:txBody>
      </p:sp>
    </p:spTree>
    <p:extLst>
      <p:ext uri="{BB962C8B-B14F-4D97-AF65-F5344CB8AC3E}">
        <p14:creationId xmlns:p14="http://schemas.microsoft.com/office/powerpoint/2010/main" val="283523479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610600" y="6356350"/>
            <a:ext cx="2743200" cy="365125"/>
          </a:xfrm>
        </p:spPr>
        <p:txBody>
          <a:bodyPr/>
          <a:lstStyle/>
          <a:p>
            <a:fld id="{BF62E9A0-3E08-4AC5-9850-D72F782A6339}" type="slidenum">
              <a:rPr lang="en-US" smtClean="0"/>
              <a:t>41</a:t>
            </a:fld>
            <a:endParaRPr lang="en-US"/>
          </a:p>
        </p:txBody>
      </p:sp>
      <p:sp>
        <p:nvSpPr>
          <p:cNvPr id="4" name="Rectangle 3">
            <a:extLst>
              <a:ext uri="{FF2B5EF4-FFF2-40B4-BE49-F238E27FC236}">
                <a16:creationId xmlns="" xmlns:a16="http://schemas.microsoft.com/office/drawing/2014/main" id="{ECAF2A9B-DECA-486B-A631-9464C405F554}"/>
              </a:ext>
            </a:extLst>
          </p:cNvPr>
          <p:cNvSpPr/>
          <p:nvPr/>
        </p:nvSpPr>
        <p:spPr>
          <a:xfrm>
            <a:off x="6123645" y="913075"/>
            <a:ext cx="6068355" cy="5693866"/>
          </a:xfrm>
          <a:prstGeom prst="rect">
            <a:avLst/>
          </a:prstGeom>
          <a:noFill/>
          <a:ln w="85725" cmpd="sng">
            <a:noFill/>
          </a:ln>
          <a:scene3d>
            <a:camera prst="orthographicFront"/>
            <a:lightRig rig="threePt" dir="t"/>
          </a:scene3d>
          <a:sp3d>
            <a:bevelT prst="angle"/>
          </a:sp3d>
        </p:spPr>
        <p:txBody>
          <a:bodyPr wrap="square">
            <a:spAutoFit/>
            <a:sp3d extrusionH="57150">
              <a:bevelT w="38100" h="38100"/>
            </a:sp3d>
          </a:bodyPr>
          <a:lstStyle/>
          <a:p>
            <a:r>
              <a:rPr lang="en-US" sz="2800" b="1" dirty="0">
                <a:solidFill>
                  <a:schemeClr val="bg1"/>
                </a:solidFill>
                <a:latin typeface="Comic Sans MS" panose="030F0702030302020204" pitchFamily="66" charset="0"/>
              </a:rPr>
              <a:t>    The Shofars </a:t>
            </a:r>
            <a:br>
              <a:rPr lang="en-US" sz="2800" b="1" dirty="0">
                <a:solidFill>
                  <a:schemeClr val="bg1"/>
                </a:solidFill>
                <a:latin typeface="Comic Sans MS" panose="030F0702030302020204" pitchFamily="66" charset="0"/>
              </a:rPr>
            </a:br>
            <a:r>
              <a:rPr lang="en-US" sz="2800" b="1" dirty="0">
                <a:solidFill>
                  <a:schemeClr val="bg1"/>
                </a:solidFill>
                <a:latin typeface="Comic Sans MS" panose="030F0702030302020204" pitchFamily="66" charset="0"/>
              </a:rPr>
              <a:t>   signified </a:t>
            </a:r>
            <a:r>
              <a:rPr lang="en-US" sz="2800" b="1" i="1" dirty="0">
                <a:solidFill>
                  <a:schemeClr val="bg1"/>
                </a:solidFill>
                <a:latin typeface="Comic Sans MS" panose="030F0702030302020204" pitchFamily="66" charset="0"/>
              </a:rPr>
              <a:t>the </a:t>
            </a:r>
            <a:br>
              <a:rPr lang="en-US" sz="2800" b="1" i="1" dirty="0">
                <a:solidFill>
                  <a:schemeClr val="bg1"/>
                </a:solidFill>
                <a:latin typeface="Comic Sans MS" panose="030F0702030302020204" pitchFamily="66" charset="0"/>
              </a:rPr>
            </a:br>
            <a:r>
              <a:rPr lang="en-US" sz="2800" b="1" i="1" dirty="0">
                <a:solidFill>
                  <a:schemeClr val="bg1"/>
                </a:solidFill>
                <a:latin typeface="Comic Sans MS" panose="030F0702030302020204" pitchFamily="66" charset="0"/>
              </a:rPr>
              <a:t> Word</a:t>
            </a:r>
            <a:r>
              <a:rPr lang="en-US" sz="2800" b="1" dirty="0">
                <a:solidFill>
                  <a:schemeClr val="bg1"/>
                </a:solidFill>
                <a:latin typeface="Comic Sans MS" panose="030F0702030302020204" pitchFamily="66" charset="0"/>
              </a:rPr>
              <a:t> of Yahuah </a:t>
            </a:r>
            <a:br>
              <a:rPr lang="en-US" sz="2800" b="1" dirty="0">
                <a:solidFill>
                  <a:schemeClr val="bg1"/>
                </a:solidFill>
                <a:latin typeface="Comic Sans MS" panose="030F0702030302020204" pitchFamily="66" charset="0"/>
              </a:rPr>
            </a:br>
            <a:r>
              <a:rPr lang="en-US" sz="2800" b="1" dirty="0">
                <a:solidFill>
                  <a:schemeClr val="bg1"/>
                </a:solidFill>
                <a:latin typeface="Comic Sans MS" panose="030F0702030302020204" pitchFamily="66" charset="0"/>
              </a:rPr>
              <a:t>  </a:t>
            </a:r>
            <a:r>
              <a:rPr lang="en-US" sz="2400" b="1" dirty="0">
                <a:solidFill>
                  <a:schemeClr val="bg1"/>
                </a:solidFill>
                <a:latin typeface="Comic Sans MS" panose="030F0702030302020204" pitchFamily="66" charset="0"/>
              </a:rPr>
              <a:t>{Yahuah’s voice} </a:t>
            </a:r>
            <a:r>
              <a:rPr lang="en-US" sz="2800" b="1" dirty="0">
                <a:solidFill>
                  <a:schemeClr val="bg1"/>
                </a:solidFill>
                <a:latin typeface="Comic Sans MS" panose="030F0702030302020204" pitchFamily="66" charset="0"/>
              </a:rPr>
              <a:t/>
            </a:r>
            <a:br>
              <a:rPr lang="en-US" sz="2800" b="1" dirty="0">
                <a:solidFill>
                  <a:schemeClr val="bg1"/>
                </a:solidFill>
                <a:latin typeface="Comic Sans MS" panose="030F0702030302020204" pitchFamily="66" charset="0"/>
              </a:rPr>
            </a:br>
            <a:r>
              <a:rPr lang="en-US" sz="2800" b="1" dirty="0">
                <a:solidFill>
                  <a:schemeClr val="bg1"/>
                </a:solidFill>
                <a:latin typeface="Comic Sans MS" panose="030F0702030302020204" pitchFamily="66" charset="0"/>
              </a:rPr>
              <a:t> and the message </a:t>
            </a:r>
            <a:br>
              <a:rPr lang="en-US" sz="2800" b="1" dirty="0">
                <a:solidFill>
                  <a:schemeClr val="bg1"/>
                </a:solidFill>
                <a:latin typeface="Comic Sans MS" panose="030F0702030302020204" pitchFamily="66" charset="0"/>
              </a:rPr>
            </a:br>
            <a:r>
              <a:rPr lang="en-US" sz="2800" b="1" dirty="0">
                <a:solidFill>
                  <a:schemeClr val="bg1"/>
                </a:solidFill>
                <a:latin typeface="Comic Sans MS" panose="030F0702030302020204" pitchFamily="66" charset="0"/>
              </a:rPr>
              <a:t>  of the Gospel </a:t>
            </a:r>
            <a:br>
              <a:rPr lang="en-US" sz="2800" b="1" dirty="0">
                <a:solidFill>
                  <a:schemeClr val="bg1"/>
                </a:solidFill>
                <a:latin typeface="Comic Sans MS" panose="030F0702030302020204" pitchFamily="66" charset="0"/>
              </a:rPr>
            </a:br>
            <a:r>
              <a:rPr lang="en-US" sz="2800" b="1" dirty="0">
                <a:solidFill>
                  <a:schemeClr val="bg1"/>
                </a:solidFill>
                <a:latin typeface="Comic Sans MS" panose="030F0702030302020204" pitchFamily="66" charset="0"/>
              </a:rPr>
              <a:t>  that we are sent </a:t>
            </a:r>
            <a:br>
              <a:rPr lang="en-US" sz="2800" b="1" dirty="0">
                <a:solidFill>
                  <a:schemeClr val="bg1"/>
                </a:solidFill>
                <a:latin typeface="Comic Sans MS" panose="030F0702030302020204" pitchFamily="66" charset="0"/>
              </a:rPr>
            </a:br>
            <a:r>
              <a:rPr lang="en-US" sz="2800" b="1" dirty="0">
                <a:solidFill>
                  <a:schemeClr val="bg1"/>
                </a:solidFill>
                <a:latin typeface="Comic Sans MS" panose="030F0702030302020204" pitchFamily="66" charset="0"/>
              </a:rPr>
              <a:t>     to proclaim! </a:t>
            </a:r>
            <a:br>
              <a:rPr lang="en-US" sz="2800" b="1" dirty="0">
                <a:solidFill>
                  <a:schemeClr val="bg1"/>
                </a:solidFill>
                <a:latin typeface="Comic Sans MS" panose="030F0702030302020204" pitchFamily="66" charset="0"/>
              </a:rPr>
            </a:br>
            <a:r>
              <a:rPr lang="en-US" sz="2800" b="1" dirty="0">
                <a:solidFill>
                  <a:schemeClr val="bg1"/>
                </a:solidFill>
                <a:latin typeface="Comic Sans MS" panose="030F0702030302020204" pitchFamily="66" charset="0"/>
              </a:rPr>
              <a:t>    These are the weapons </a:t>
            </a:r>
            <a:br>
              <a:rPr lang="en-US" sz="2800" b="1" dirty="0">
                <a:solidFill>
                  <a:schemeClr val="bg1"/>
                </a:solidFill>
                <a:latin typeface="Comic Sans MS" panose="030F0702030302020204" pitchFamily="66" charset="0"/>
              </a:rPr>
            </a:br>
            <a:r>
              <a:rPr lang="en-US" sz="2800" b="1" dirty="0">
                <a:solidFill>
                  <a:schemeClr val="bg1"/>
                </a:solidFill>
                <a:latin typeface="Comic Sans MS" panose="030F0702030302020204" pitchFamily="66" charset="0"/>
              </a:rPr>
              <a:t>   of our warfare, which are </a:t>
            </a:r>
            <a:br>
              <a:rPr lang="en-US" sz="2800" b="1" dirty="0">
                <a:solidFill>
                  <a:schemeClr val="bg1"/>
                </a:solidFill>
                <a:latin typeface="Comic Sans MS" panose="030F0702030302020204" pitchFamily="66" charset="0"/>
              </a:rPr>
            </a:br>
            <a:r>
              <a:rPr lang="en-US" sz="2800" b="1" dirty="0">
                <a:solidFill>
                  <a:schemeClr val="bg1"/>
                </a:solidFill>
                <a:latin typeface="Comic Sans MS" panose="030F0702030302020204" pitchFamily="66" charset="0"/>
              </a:rPr>
              <a:t>     still mighty through </a:t>
            </a:r>
            <a:br>
              <a:rPr lang="en-US" sz="2800" b="1" dirty="0">
                <a:solidFill>
                  <a:schemeClr val="bg1"/>
                </a:solidFill>
                <a:latin typeface="Comic Sans MS" panose="030F0702030302020204" pitchFamily="66" charset="0"/>
              </a:rPr>
            </a:br>
            <a:r>
              <a:rPr lang="en-US" sz="2800" b="1" dirty="0">
                <a:solidFill>
                  <a:schemeClr val="bg1"/>
                </a:solidFill>
                <a:latin typeface="Comic Sans MS" panose="030F0702030302020204" pitchFamily="66" charset="0"/>
              </a:rPr>
              <a:t>      Yahuah to the pulling </a:t>
            </a:r>
            <a:br>
              <a:rPr lang="en-US" sz="2800" b="1" dirty="0">
                <a:solidFill>
                  <a:schemeClr val="bg1"/>
                </a:solidFill>
                <a:latin typeface="Comic Sans MS" panose="030F0702030302020204" pitchFamily="66" charset="0"/>
              </a:rPr>
            </a:br>
            <a:r>
              <a:rPr lang="en-US" sz="2800" b="1" dirty="0">
                <a:solidFill>
                  <a:schemeClr val="bg1"/>
                </a:solidFill>
                <a:latin typeface="Comic Sans MS" panose="030F0702030302020204" pitchFamily="66" charset="0"/>
              </a:rPr>
              <a:t>       down of strongholds! </a:t>
            </a:r>
          </a:p>
        </p:txBody>
      </p:sp>
      <p:sp>
        <p:nvSpPr>
          <p:cNvPr id="5" name="Slide Number Placeholder 1"/>
          <p:cNvSpPr txBox="1">
            <a:spLocks/>
          </p:cNvSpPr>
          <p:nvPr/>
        </p:nvSpPr>
        <p:spPr>
          <a:xfrm>
            <a:off x="9448800" y="64928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62E9A0-3E08-4AC5-9850-D72F782A6339}" type="slidenum">
              <a:rPr lang="en-US" smtClean="0">
                <a:solidFill>
                  <a:schemeClr val="bg1"/>
                </a:solidFill>
              </a:rPr>
              <a:pPr/>
              <a:t>41</a:t>
            </a:fld>
            <a:endParaRPr lang="en-US" dirty="0">
              <a:solidFill>
                <a:schemeClr val="bg1"/>
              </a:solidFill>
            </a:endParaRPr>
          </a:p>
        </p:txBody>
      </p:sp>
    </p:spTree>
    <p:extLst>
      <p:ext uri="{BB962C8B-B14F-4D97-AF65-F5344CB8AC3E}">
        <p14:creationId xmlns:p14="http://schemas.microsoft.com/office/powerpoint/2010/main" val="42461455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3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EFF80C63-4EC3-4D52-A873-064DB6C172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557" y="457281"/>
            <a:ext cx="4999261" cy="5999114"/>
          </a:xfrm>
          <a:prstGeom prst="rect">
            <a:avLst/>
          </a:prstGeom>
          <a:ln w="7620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softRound"/>
          </a:sp3d>
        </p:spPr>
      </p:pic>
      <p:sp>
        <p:nvSpPr>
          <p:cNvPr id="8" name="Rectangle 7">
            <a:extLst>
              <a:ext uri="{FF2B5EF4-FFF2-40B4-BE49-F238E27FC236}">
                <a16:creationId xmlns="" xmlns:a16="http://schemas.microsoft.com/office/drawing/2014/main" id="{1B08A9C0-5E05-4A8B-8CE1-BF881B371F18}"/>
              </a:ext>
            </a:extLst>
          </p:cNvPr>
          <p:cNvSpPr/>
          <p:nvPr/>
        </p:nvSpPr>
        <p:spPr>
          <a:xfrm>
            <a:off x="5989319" y="1323113"/>
            <a:ext cx="5709363" cy="4647426"/>
          </a:xfrm>
          <a:prstGeom prst="rect">
            <a:avLst/>
          </a:prstGeom>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fontAlgn="base"/>
            <a:r>
              <a:rPr lang="en-US" sz="3200" b="1" dirty="0">
                <a:ln/>
                <a:solidFill>
                  <a:schemeClr val="accent2">
                    <a:lumMod val="60000"/>
                    <a:lumOff val="40000"/>
                  </a:schemeClr>
                </a:solidFill>
                <a:latin typeface="Comic Sans MS" panose="030F0702030302020204" pitchFamily="66" charset="0"/>
                <a:hlinkClick r:id="rId3">
                  <a:extLst>
                    <a:ext uri="{A12FA001-AC4F-418D-AE19-62706E023703}">
                      <ahyp:hlinkClr xmlns="" xmlns:ahyp="http://schemas.microsoft.com/office/drawing/2018/hyperlinkcolor" val="tx"/>
                    </a:ext>
                  </a:extLst>
                </a:hlinkClick>
              </a:rPr>
              <a:t>2 Sam 15:10</a:t>
            </a:r>
            <a:endParaRPr lang="en-US" sz="3200" b="1" dirty="0">
              <a:ln/>
              <a:solidFill>
                <a:schemeClr val="accent2">
                  <a:lumMod val="60000"/>
                  <a:lumOff val="40000"/>
                </a:schemeClr>
              </a:solidFill>
              <a:latin typeface="Comic Sans MS" panose="030F0702030302020204" pitchFamily="66" charset="0"/>
            </a:endParaRPr>
          </a:p>
          <a:p>
            <a:pPr fontAlgn="base"/>
            <a:endParaRPr lang="en-US" sz="3200" b="1" dirty="0">
              <a:ln/>
              <a:solidFill>
                <a:schemeClr val="accent2">
                  <a:lumMod val="60000"/>
                  <a:lumOff val="40000"/>
                </a:schemeClr>
              </a:solidFill>
              <a:latin typeface="Comic Sans MS" panose="030F0702030302020204" pitchFamily="66" charset="0"/>
            </a:endParaRPr>
          </a:p>
          <a:p>
            <a:pPr fontAlgn="base"/>
            <a:r>
              <a:rPr lang="en-US" sz="3200" b="1" dirty="0">
                <a:ln/>
                <a:solidFill>
                  <a:schemeClr val="accent2">
                    <a:lumMod val="60000"/>
                    <a:lumOff val="40000"/>
                  </a:schemeClr>
                </a:solidFill>
                <a:latin typeface="Comic Sans MS" panose="030F0702030302020204" pitchFamily="66" charset="0"/>
              </a:rPr>
              <a:t>But Absalom sent spies throughout all the tribes </a:t>
            </a:r>
            <a:br>
              <a:rPr lang="en-US" sz="3200" b="1" dirty="0">
                <a:ln/>
                <a:solidFill>
                  <a:schemeClr val="accent2">
                    <a:lumMod val="60000"/>
                    <a:lumOff val="40000"/>
                  </a:schemeClr>
                </a:solidFill>
                <a:latin typeface="Comic Sans MS" panose="030F0702030302020204" pitchFamily="66" charset="0"/>
              </a:rPr>
            </a:br>
            <a:r>
              <a:rPr lang="en-US" sz="3200" b="1" dirty="0">
                <a:ln/>
                <a:solidFill>
                  <a:schemeClr val="accent2">
                    <a:lumMod val="60000"/>
                    <a:lumOff val="40000"/>
                  </a:schemeClr>
                </a:solidFill>
                <a:latin typeface="Comic Sans MS" panose="030F0702030302020204" pitchFamily="66" charset="0"/>
              </a:rPr>
              <a:t>of Israel, saying, As soon as ye hear the </a:t>
            </a:r>
            <a:r>
              <a:rPr lang="en-US" sz="3600" b="1" dirty="0">
                <a:ln/>
                <a:solidFill>
                  <a:schemeClr val="accent1">
                    <a:lumMod val="60000"/>
                    <a:lumOff val="40000"/>
                  </a:schemeClr>
                </a:solidFill>
                <a:latin typeface="Comic Sans MS" panose="030F0702030302020204" pitchFamily="66" charset="0"/>
              </a:rPr>
              <a:t>sound of the shofar</a:t>
            </a:r>
            <a:r>
              <a:rPr lang="en-US" sz="3200" b="1" dirty="0">
                <a:ln/>
                <a:solidFill>
                  <a:schemeClr val="accent2">
                    <a:lumMod val="60000"/>
                    <a:lumOff val="40000"/>
                  </a:schemeClr>
                </a:solidFill>
                <a:latin typeface="Comic Sans MS" panose="030F0702030302020204" pitchFamily="66" charset="0"/>
              </a:rPr>
              <a:t>, then ye </a:t>
            </a:r>
            <a:br>
              <a:rPr lang="en-US" sz="3200" b="1" dirty="0">
                <a:ln/>
                <a:solidFill>
                  <a:schemeClr val="accent2">
                    <a:lumMod val="60000"/>
                    <a:lumOff val="40000"/>
                  </a:schemeClr>
                </a:solidFill>
                <a:latin typeface="Comic Sans MS" panose="030F0702030302020204" pitchFamily="66" charset="0"/>
              </a:rPr>
            </a:br>
            <a:r>
              <a:rPr lang="en-US" sz="3200" b="1" dirty="0">
                <a:ln/>
                <a:solidFill>
                  <a:schemeClr val="accent2">
                    <a:lumMod val="60000"/>
                    <a:lumOff val="40000"/>
                  </a:schemeClr>
                </a:solidFill>
                <a:latin typeface="Comic Sans MS" panose="030F0702030302020204" pitchFamily="66" charset="0"/>
              </a:rPr>
              <a:t>shall say, Absalom reigns </a:t>
            </a:r>
            <a:br>
              <a:rPr lang="en-US" sz="3200" b="1" dirty="0">
                <a:ln/>
                <a:solidFill>
                  <a:schemeClr val="accent2">
                    <a:lumMod val="60000"/>
                    <a:lumOff val="40000"/>
                  </a:schemeClr>
                </a:solidFill>
                <a:latin typeface="Comic Sans MS" panose="030F0702030302020204" pitchFamily="66" charset="0"/>
              </a:rPr>
            </a:br>
            <a:r>
              <a:rPr lang="en-US" sz="3200" b="1" dirty="0">
                <a:ln/>
                <a:solidFill>
                  <a:schemeClr val="accent2">
                    <a:lumMod val="60000"/>
                    <a:lumOff val="40000"/>
                  </a:schemeClr>
                </a:solidFill>
                <a:latin typeface="Comic Sans MS" panose="030F0702030302020204" pitchFamily="66" charset="0"/>
              </a:rPr>
              <a:t>in Hebron.</a:t>
            </a:r>
          </a:p>
        </p:txBody>
      </p:sp>
      <p:sp>
        <p:nvSpPr>
          <p:cNvPr id="9" name="Slide Number Placeholder 3"/>
          <p:cNvSpPr>
            <a:spLocks noGrp="1"/>
          </p:cNvSpPr>
          <p:nvPr>
            <p:ph type="sldNum" sz="quarter" idx="12"/>
          </p:nvPr>
        </p:nvSpPr>
        <p:spPr>
          <a:xfrm>
            <a:off x="9342120" y="6326997"/>
            <a:ext cx="2743200" cy="365125"/>
          </a:xfrm>
        </p:spPr>
        <p:txBody>
          <a:bodyPr/>
          <a:lstStyle/>
          <a:p>
            <a:fld id="{BF62E9A0-3E08-4AC5-9850-D72F782A6339}" type="slidenum">
              <a:rPr lang="en-US" smtClean="0"/>
              <a:t>42</a:t>
            </a:fld>
            <a:endParaRPr lang="en-US" dirty="0"/>
          </a:p>
        </p:txBody>
      </p:sp>
    </p:spTree>
    <p:extLst>
      <p:ext uri="{BB962C8B-B14F-4D97-AF65-F5344CB8AC3E}">
        <p14:creationId xmlns:p14="http://schemas.microsoft.com/office/powerpoint/2010/main" val="42344989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a:gsLst>
            <a:gs pos="37000">
              <a:srgbClr val="D7BE9D"/>
            </a:gs>
            <a:gs pos="55000">
              <a:srgbClr val="DFE6F9"/>
            </a:gs>
            <a:gs pos="78000">
              <a:srgbClr val="EADDCC"/>
            </a:gs>
            <a:gs pos="5517">
              <a:srgbClr val="EADDCC"/>
            </a:gs>
            <a:gs pos="21000">
              <a:srgbClr val="FFFFCC"/>
            </a:gs>
          </a:gsLst>
          <a:lin ang="5400000" scaled="1"/>
        </a:gradFill>
        <a:effectLst/>
      </p:bgPr>
    </p:bg>
    <p:spTree>
      <p:nvGrpSpPr>
        <p:cNvPr id="1" name=""/>
        <p:cNvGrpSpPr/>
        <p:nvPr/>
      </p:nvGrpSpPr>
      <p:grpSpPr>
        <a:xfrm>
          <a:off x="0" y="0"/>
          <a:ext cx="0" cy="0"/>
          <a:chOff x="0" y="0"/>
          <a:chExt cx="0" cy="0"/>
        </a:xfrm>
      </p:grpSpPr>
      <p:sp>
        <p:nvSpPr>
          <p:cNvPr id="7" name="Slide Number Placeholder 1"/>
          <p:cNvSpPr>
            <a:spLocks noGrp="1"/>
          </p:cNvSpPr>
          <p:nvPr>
            <p:ph type="sldNum" sz="quarter" idx="12"/>
          </p:nvPr>
        </p:nvSpPr>
        <p:spPr>
          <a:xfrm>
            <a:off x="9387840" y="6432550"/>
            <a:ext cx="2743200" cy="365125"/>
          </a:xfrm>
        </p:spPr>
        <p:txBody>
          <a:bodyPr/>
          <a:lstStyle/>
          <a:p>
            <a:fld id="{BF62E9A0-3E08-4AC5-9850-D72F782A6339}" type="slidenum">
              <a:rPr lang="en-US" smtClean="0"/>
              <a:t>43</a:t>
            </a:fld>
            <a:endParaRPr lang="en-US" dirty="0"/>
          </a:p>
        </p:txBody>
      </p:sp>
      <p:pic>
        <p:nvPicPr>
          <p:cNvPr id="8" name="Picture 7">
            <a:extLst>
              <a:ext uri="{FF2B5EF4-FFF2-40B4-BE49-F238E27FC236}">
                <a16:creationId xmlns="" xmlns:a16="http://schemas.microsoft.com/office/drawing/2014/main" id="{171FC0E5-7DCB-497A-A873-AFE6101F9D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8028" y="1269533"/>
            <a:ext cx="5637948" cy="4228461"/>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softRound"/>
          </a:sp3d>
        </p:spPr>
      </p:pic>
      <p:sp>
        <p:nvSpPr>
          <p:cNvPr id="3" name="Rectangle 2"/>
          <p:cNvSpPr/>
          <p:nvPr/>
        </p:nvSpPr>
        <p:spPr>
          <a:xfrm>
            <a:off x="-7778" y="662205"/>
            <a:ext cx="5863771" cy="6063198"/>
          </a:xfrm>
          <a:prstGeom prst="rect">
            <a:avLst/>
          </a:prstGeom>
          <a:noFill/>
        </p:spPr>
        <p:txBody>
          <a:bodyPr wrap="square" lIns="91440" tIns="45720" rIns="91440" bIns="45720">
            <a:spAutoFit/>
            <a:scene3d>
              <a:camera prst="orthographicFront"/>
              <a:lightRig rig="threePt" dir="t"/>
            </a:scene3d>
            <a:sp3d extrusionH="57150">
              <a:bevelT w="38100" h="38100"/>
            </a:sp3d>
          </a:bodyPr>
          <a:lstStyle/>
          <a:p>
            <a:pPr algn="ctr"/>
            <a:r>
              <a:rPr lang="en-US"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Demise of Jericho</a:t>
            </a:r>
          </a:p>
          <a:p>
            <a:pPr algn="ctr">
              <a:lnSpc>
                <a:spcPct val="150000"/>
              </a:lnSpc>
            </a:pPr>
            <a:r>
              <a:rPr lang="en-US"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Now Jericho was tightly shut up </a:t>
            </a:r>
            <a:br>
              <a:rPr lang="en-US"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because of the Israelites.  </a:t>
            </a:r>
            <a:br>
              <a:rPr lang="en-US"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No one went out and</a:t>
            </a:r>
            <a:br>
              <a:rPr lang="en-US"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no one came in.  </a:t>
            </a:r>
            <a:br>
              <a:rPr lang="en-US"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Then Yahuah said to Joshua, </a:t>
            </a:r>
            <a:br>
              <a:rPr lang="en-US"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2400" b="1" cap="none" spc="0" dirty="0">
                <a:ln w="1905"/>
                <a:solidFill>
                  <a:srgbClr val="BE605E"/>
                </a:solidFill>
                <a:effectLst>
                  <a:innerShdw blurRad="69850" dist="43180" dir="5400000">
                    <a:srgbClr val="000000">
                      <a:alpha val="65000"/>
                    </a:srgbClr>
                  </a:innerShdw>
                </a:effectLst>
                <a:latin typeface="Comic Sans MS" pitchFamily="66" charset="0"/>
              </a:rPr>
              <a:t>“See, I have delivered Jericho</a:t>
            </a:r>
            <a:r>
              <a:rPr lang="en-US" sz="2400" b="1" dirty="0">
                <a:ln w="1905"/>
                <a:solidFill>
                  <a:srgbClr val="BE605E"/>
                </a:solidFill>
                <a:effectLst>
                  <a:innerShdw blurRad="69850" dist="43180" dir="5400000">
                    <a:srgbClr val="000000">
                      <a:alpha val="65000"/>
                    </a:srgbClr>
                  </a:innerShdw>
                </a:effectLst>
                <a:latin typeface="Comic Sans MS" pitchFamily="66" charset="0"/>
              </a:rPr>
              <a:t/>
            </a:r>
            <a:br>
              <a:rPr lang="en-US" sz="2400" b="1" dirty="0">
                <a:ln w="1905"/>
                <a:solidFill>
                  <a:srgbClr val="BE605E"/>
                </a:solidFill>
                <a:effectLst>
                  <a:innerShdw blurRad="69850" dist="43180" dir="5400000">
                    <a:srgbClr val="000000">
                      <a:alpha val="65000"/>
                    </a:srgbClr>
                  </a:innerShdw>
                </a:effectLst>
                <a:latin typeface="Comic Sans MS" pitchFamily="66" charset="0"/>
              </a:rPr>
            </a:br>
            <a:r>
              <a:rPr lang="en-US" sz="2400" b="1" dirty="0">
                <a:ln w="1905"/>
                <a:solidFill>
                  <a:srgbClr val="BE605E"/>
                </a:solidFill>
                <a:effectLst>
                  <a:innerShdw blurRad="69850" dist="43180" dir="5400000">
                    <a:srgbClr val="000000">
                      <a:alpha val="65000"/>
                    </a:srgbClr>
                  </a:innerShdw>
                </a:effectLst>
                <a:latin typeface="Comic Sans MS" pitchFamily="66" charset="0"/>
              </a:rPr>
              <a:t>into your hands, along with </a:t>
            </a:r>
            <a:br>
              <a:rPr lang="en-US" sz="2400" b="1" dirty="0">
                <a:ln w="1905"/>
                <a:solidFill>
                  <a:srgbClr val="BE605E"/>
                </a:solidFill>
                <a:effectLst>
                  <a:innerShdw blurRad="69850" dist="43180" dir="5400000">
                    <a:srgbClr val="000000">
                      <a:alpha val="65000"/>
                    </a:srgbClr>
                  </a:innerShdw>
                </a:effectLst>
                <a:latin typeface="Comic Sans MS" pitchFamily="66" charset="0"/>
              </a:rPr>
            </a:br>
            <a:r>
              <a:rPr lang="en-US" sz="2400" b="1" dirty="0">
                <a:ln w="1905"/>
                <a:solidFill>
                  <a:srgbClr val="BE605E"/>
                </a:solidFill>
                <a:effectLst>
                  <a:innerShdw blurRad="69850" dist="43180" dir="5400000">
                    <a:srgbClr val="000000">
                      <a:alpha val="65000"/>
                    </a:srgbClr>
                  </a:innerShdw>
                </a:effectLst>
                <a:latin typeface="Comic Sans MS" pitchFamily="66" charset="0"/>
              </a:rPr>
              <a:t>its king and its fighting men.”</a:t>
            </a:r>
            <a:br>
              <a:rPr lang="en-US" sz="2400" b="1" dirty="0">
                <a:ln w="1905"/>
                <a:solidFill>
                  <a:srgbClr val="BE605E"/>
                </a:solidFill>
                <a:effectLst>
                  <a:innerShdw blurRad="69850" dist="43180" dir="5400000">
                    <a:srgbClr val="000000">
                      <a:alpha val="65000"/>
                    </a:srgbClr>
                  </a:innerShdw>
                </a:effectLst>
                <a:latin typeface="Comic Sans MS" pitchFamily="66" charset="0"/>
              </a:rPr>
            </a:br>
            <a:r>
              <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Joshua 6:1-2</a:t>
            </a:r>
            <a:endParaRPr lang="en-US" sz="4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 name="Rectangle 1"/>
          <p:cNvSpPr/>
          <p:nvPr/>
        </p:nvSpPr>
        <p:spPr>
          <a:xfrm>
            <a:off x="5855993" y="5684369"/>
            <a:ext cx="6039990" cy="830997"/>
          </a:xfrm>
          <a:prstGeom prst="rect">
            <a:avLst/>
          </a:prstGeom>
        </p:spPr>
        <p:txBody>
          <a:bodyPr wrap="square">
            <a:spAutoFit/>
          </a:bodyPr>
          <a:lstStyle/>
          <a:p>
            <a:pPr algn="ctr">
              <a:lnSpc>
                <a:spcPct val="150000"/>
              </a:lnSpc>
            </a:pP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Let’s follow this shofar testimony.</a:t>
            </a:r>
          </a:p>
        </p:txBody>
      </p:sp>
    </p:spTree>
    <p:extLst>
      <p:ext uri="{BB962C8B-B14F-4D97-AF65-F5344CB8AC3E}">
        <p14:creationId xmlns:p14="http://schemas.microsoft.com/office/powerpoint/2010/main" val="25282908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gradFill>
          <a:gsLst>
            <a:gs pos="37000">
              <a:srgbClr val="D7BE9D"/>
            </a:gs>
            <a:gs pos="55000">
              <a:srgbClr val="DFE6F9"/>
            </a:gs>
            <a:gs pos="78000">
              <a:srgbClr val="EADDCC"/>
            </a:gs>
            <a:gs pos="5517">
              <a:srgbClr val="EADDCC"/>
            </a:gs>
            <a:gs pos="22000">
              <a:srgbClr val="FFFFCC"/>
            </a:gs>
          </a:gsLst>
          <a:lin ang="5400000" scaled="1"/>
        </a:gradFill>
        <a:effectLst/>
      </p:bgPr>
    </p:bg>
    <p:spTree>
      <p:nvGrpSpPr>
        <p:cNvPr id="1" name=""/>
        <p:cNvGrpSpPr/>
        <p:nvPr/>
      </p:nvGrpSpPr>
      <p:grpSpPr>
        <a:xfrm>
          <a:off x="0" y="0"/>
          <a:ext cx="0" cy="0"/>
          <a:chOff x="0" y="0"/>
          <a:chExt cx="0" cy="0"/>
        </a:xfrm>
      </p:grpSpPr>
      <p:sp>
        <p:nvSpPr>
          <p:cNvPr id="8" name="TextBox 7">
            <a:extLst>
              <a:ext uri="{FF2B5EF4-FFF2-40B4-BE49-F238E27FC236}">
                <a16:creationId xmlns="" xmlns:a16="http://schemas.microsoft.com/office/drawing/2014/main" id="{78B2D904-1D8E-4C96-A3D7-17C385AA3774}"/>
              </a:ext>
            </a:extLst>
          </p:cNvPr>
          <p:cNvSpPr txBox="1"/>
          <p:nvPr/>
        </p:nvSpPr>
        <p:spPr>
          <a:xfrm>
            <a:off x="5922335" y="4468244"/>
            <a:ext cx="5980545" cy="1938992"/>
          </a:xfrm>
          <a:prstGeom prst="rect">
            <a:avLst/>
          </a:prstGeom>
          <a:gradFill>
            <a:gsLst>
              <a:gs pos="37000">
                <a:schemeClr val="accent3">
                  <a:lumMod val="20000"/>
                  <a:lumOff val="80000"/>
                </a:schemeClr>
              </a:gs>
              <a:gs pos="47000">
                <a:srgbClr val="DFE6F9"/>
              </a:gs>
              <a:gs pos="78000">
                <a:schemeClr val="accent1">
                  <a:lumMod val="20000"/>
                  <a:lumOff val="80000"/>
                </a:schemeClr>
              </a:gs>
              <a:gs pos="12000">
                <a:srgbClr val="FFFFCC"/>
              </a:gs>
            </a:gsLst>
            <a:lin ang="5400000" scaled="1"/>
          </a:gradFill>
          <a:scene3d>
            <a:camera prst="orthographicFront"/>
            <a:lightRig rig="threePt" dir="t"/>
          </a:scene3d>
          <a:sp3d>
            <a:bevelT prst="angle"/>
          </a:sp3d>
        </p:spPr>
        <p:txBody>
          <a:bodyPr wrap="square" rtlCol="0">
            <a:spAutoFit/>
            <a:sp3d extrusionH="57150">
              <a:bevelT w="38100" h="38100"/>
            </a:sp3d>
          </a:bodyPr>
          <a:lstStyle/>
          <a:p>
            <a:r>
              <a:rPr lang="en-US" sz="2400" b="1" baseline="30000" dirty="0">
                <a:solidFill>
                  <a:schemeClr val="accent2">
                    <a:lumMod val="50000"/>
                  </a:schemeClr>
                </a:solidFill>
              </a:rPr>
              <a:t>4 </a:t>
            </a:r>
            <a:r>
              <a:rPr lang="en-US" sz="2400" b="1" dirty="0">
                <a:solidFill>
                  <a:schemeClr val="accent5">
                    <a:lumMod val="75000"/>
                  </a:schemeClr>
                </a:solidFill>
                <a:latin typeface="Comic Sans MS" panose="030F0702030302020204" pitchFamily="66" charset="0"/>
              </a:rPr>
              <a:t>And seven priests shall bear before the ark seven trumpets of rams' horns: and the seventh day ye shall compass the city seven times, and the priests shall blow with the trumpets</a:t>
            </a:r>
            <a:r>
              <a:rPr lang="en-US" sz="2400" b="1" dirty="0">
                <a:solidFill>
                  <a:schemeClr val="accent5">
                    <a:lumMod val="75000"/>
                  </a:schemeClr>
                </a:solidFill>
              </a:rPr>
              <a:t>.</a:t>
            </a:r>
          </a:p>
        </p:txBody>
      </p:sp>
      <p:pic>
        <p:nvPicPr>
          <p:cNvPr id="11" name="Picture 10">
            <a:extLst>
              <a:ext uri="{FF2B5EF4-FFF2-40B4-BE49-F238E27FC236}">
                <a16:creationId xmlns="" xmlns:a16="http://schemas.microsoft.com/office/drawing/2014/main" id="{9D10BB2F-17C4-4CFB-9E43-74217850B9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2383" y="258834"/>
            <a:ext cx="5392458" cy="4044344"/>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softRound"/>
          </a:sp3d>
        </p:spPr>
      </p:pic>
      <p:sp>
        <p:nvSpPr>
          <p:cNvPr id="13" name="TextBox 12">
            <a:extLst>
              <a:ext uri="{FF2B5EF4-FFF2-40B4-BE49-F238E27FC236}">
                <a16:creationId xmlns="" xmlns:a16="http://schemas.microsoft.com/office/drawing/2014/main" id="{941969A9-70D4-4095-9AA6-4B5454D4A17A}"/>
              </a:ext>
            </a:extLst>
          </p:cNvPr>
          <p:cNvSpPr txBox="1"/>
          <p:nvPr/>
        </p:nvSpPr>
        <p:spPr>
          <a:xfrm>
            <a:off x="457105" y="465124"/>
            <a:ext cx="5550289" cy="1815882"/>
          </a:xfrm>
          <a:prstGeom prst="rect">
            <a:avLst/>
          </a:prstGeom>
          <a:gradFill>
            <a:gsLst>
              <a:gs pos="37000">
                <a:schemeClr val="accent3">
                  <a:lumMod val="20000"/>
                  <a:lumOff val="80000"/>
                </a:schemeClr>
              </a:gs>
              <a:gs pos="47000">
                <a:srgbClr val="DFE6F9"/>
              </a:gs>
              <a:gs pos="78000">
                <a:schemeClr val="accent1">
                  <a:lumMod val="20000"/>
                  <a:lumOff val="80000"/>
                </a:schemeClr>
              </a:gs>
              <a:gs pos="12000">
                <a:srgbClr val="FFFFCC"/>
              </a:gs>
            </a:gsLst>
            <a:lin ang="5400000" scaled="1"/>
          </a:gradFill>
          <a:scene3d>
            <a:camera prst="orthographicFront"/>
            <a:lightRig rig="threePt" dir="t"/>
          </a:scene3d>
          <a:sp3d>
            <a:bevelT prst="angle"/>
          </a:sp3d>
        </p:spPr>
        <p:txBody>
          <a:bodyPr wrap="square" rtlCol="0">
            <a:spAutoFit/>
            <a:sp3d extrusionH="57150">
              <a:bevelT w="38100" h="38100"/>
            </a:sp3d>
          </a:bodyPr>
          <a:lstStyle/>
          <a:p>
            <a:r>
              <a:rPr lang="en-US" sz="2800" b="1" baseline="30000" dirty="0">
                <a:solidFill>
                  <a:schemeClr val="accent2">
                    <a:lumMod val="50000"/>
                  </a:schemeClr>
                </a:solidFill>
              </a:rPr>
              <a:t>3</a:t>
            </a:r>
            <a:r>
              <a:rPr lang="en-US" sz="2800" b="1" baseline="30000" dirty="0">
                <a:solidFill>
                  <a:schemeClr val="accent5">
                    <a:lumMod val="75000"/>
                  </a:schemeClr>
                </a:solidFill>
              </a:rPr>
              <a:t> </a:t>
            </a:r>
            <a:r>
              <a:rPr lang="en-US" sz="2800" b="1" dirty="0">
                <a:solidFill>
                  <a:schemeClr val="accent5">
                    <a:lumMod val="75000"/>
                  </a:schemeClr>
                </a:solidFill>
                <a:latin typeface="Comic Sans MS" panose="030F0702030302020204" pitchFamily="66" charset="0"/>
              </a:rPr>
              <a:t>And ye shall compass the city, all ye men of war, and go round about the city once. Thus shalt thou do six days.</a:t>
            </a:r>
          </a:p>
        </p:txBody>
      </p:sp>
      <p:sp>
        <p:nvSpPr>
          <p:cNvPr id="14" name="Slide Number Placeholder 4"/>
          <p:cNvSpPr>
            <a:spLocks noGrp="1"/>
          </p:cNvSpPr>
          <p:nvPr>
            <p:ph type="sldNum" sz="quarter" idx="12"/>
          </p:nvPr>
        </p:nvSpPr>
        <p:spPr>
          <a:xfrm>
            <a:off x="9296840" y="6417506"/>
            <a:ext cx="2743200" cy="365125"/>
          </a:xfrm>
        </p:spPr>
        <p:txBody>
          <a:bodyPr/>
          <a:lstStyle/>
          <a:p>
            <a:fld id="{BF62E9A0-3E08-4AC5-9850-D72F782A6339}" type="slidenum">
              <a:rPr lang="en-US" smtClean="0"/>
              <a:t>44</a:t>
            </a:fld>
            <a:endParaRPr lang="en-US" dirty="0"/>
          </a:p>
        </p:txBody>
      </p:sp>
      <p:pic>
        <p:nvPicPr>
          <p:cNvPr id="7" name="Picture 6">
            <a:extLst>
              <a:ext uri="{FF2B5EF4-FFF2-40B4-BE49-F238E27FC236}">
                <a16:creationId xmlns="" xmlns:a16="http://schemas.microsoft.com/office/drawing/2014/main" id="{E25CC6E2-2F29-43A8-9FCE-F58D0ED27F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427" y="2698917"/>
            <a:ext cx="4958119" cy="3718589"/>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38082160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gradFill>
          <a:gsLst>
            <a:gs pos="37000">
              <a:srgbClr val="EADDCC"/>
            </a:gs>
            <a:gs pos="47000">
              <a:srgbClr val="DFE6F9"/>
            </a:gs>
            <a:gs pos="78000">
              <a:srgbClr val="EADDCC"/>
            </a:gs>
            <a:gs pos="12000">
              <a:srgbClr val="FFFFCC"/>
            </a:gs>
          </a:gsLst>
          <a:lin ang="5400000" scaled="1"/>
        </a:gradFill>
        <a:effectLst/>
      </p:bgPr>
    </p:bg>
    <p:spTree>
      <p:nvGrpSpPr>
        <p:cNvPr id="1" name=""/>
        <p:cNvGrpSpPr/>
        <p:nvPr/>
      </p:nvGrpSpPr>
      <p:grpSpPr>
        <a:xfrm>
          <a:off x="0" y="0"/>
          <a:ext cx="0" cy="0"/>
          <a:chOff x="0" y="0"/>
          <a:chExt cx="0" cy="0"/>
        </a:xfrm>
      </p:grpSpPr>
      <p:sp>
        <p:nvSpPr>
          <p:cNvPr id="8" name="Slide Number Placeholder 2"/>
          <p:cNvSpPr>
            <a:spLocks noGrp="1"/>
          </p:cNvSpPr>
          <p:nvPr>
            <p:ph type="sldNum" sz="quarter" idx="12"/>
          </p:nvPr>
        </p:nvSpPr>
        <p:spPr>
          <a:xfrm>
            <a:off x="9387840" y="6464187"/>
            <a:ext cx="2743200" cy="365125"/>
          </a:xfrm>
        </p:spPr>
        <p:txBody>
          <a:bodyPr/>
          <a:lstStyle/>
          <a:p>
            <a:fld id="{BF62E9A0-3E08-4AC5-9850-D72F782A6339}" type="slidenum">
              <a:rPr lang="en-US" smtClean="0"/>
              <a:t>45</a:t>
            </a:fld>
            <a:endParaRPr lang="en-US" dirty="0"/>
          </a:p>
        </p:txBody>
      </p:sp>
      <p:pic>
        <p:nvPicPr>
          <p:cNvPr id="10" name="Picture 9">
            <a:extLst>
              <a:ext uri="{FF2B5EF4-FFF2-40B4-BE49-F238E27FC236}">
                <a16:creationId xmlns="" xmlns:a16="http://schemas.microsoft.com/office/drawing/2014/main" id="{D9F09249-0FC3-48F6-8991-04FDE19DEA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9904" y="1326339"/>
            <a:ext cx="5353636" cy="4015227"/>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softRound"/>
          </a:sp3d>
        </p:spPr>
      </p:pic>
      <p:sp>
        <p:nvSpPr>
          <p:cNvPr id="11" name="TextBox 10">
            <a:extLst>
              <a:ext uri="{FF2B5EF4-FFF2-40B4-BE49-F238E27FC236}">
                <a16:creationId xmlns="" xmlns:a16="http://schemas.microsoft.com/office/drawing/2014/main" id="{941969A9-70D4-4095-9AA6-4B5454D4A17A}"/>
              </a:ext>
            </a:extLst>
          </p:cNvPr>
          <p:cNvSpPr txBox="1"/>
          <p:nvPr/>
        </p:nvSpPr>
        <p:spPr>
          <a:xfrm>
            <a:off x="438460" y="4258208"/>
            <a:ext cx="5492647" cy="2246769"/>
          </a:xfrm>
          <a:prstGeom prst="rect">
            <a:avLst/>
          </a:prstGeom>
          <a:gradFill>
            <a:gsLst>
              <a:gs pos="37000">
                <a:schemeClr val="accent3">
                  <a:lumMod val="20000"/>
                  <a:lumOff val="80000"/>
                </a:schemeClr>
              </a:gs>
              <a:gs pos="47000">
                <a:srgbClr val="DFE6F9"/>
              </a:gs>
              <a:gs pos="78000">
                <a:schemeClr val="accent1">
                  <a:lumMod val="20000"/>
                  <a:lumOff val="80000"/>
                </a:schemeClr>
              </a:gs>
              <a:gs pos="12000">
                <a:srgbClr val="FFFFCC"/>
              </a:gs>
            </a:gsLst>
            <a:lin ang="5400000" scaled="1"/>
          </a:gradFill>
          <a:scene3d>
            <a:camera prst="orthographicFront"/>
            <a:lightRig rig="threePt" dir="t"/>
          </a:scene3d>
          <a:sp3d>
            <a:bevelT prst="angle"/>
          </a:sp3d>
        </p:spPr>
        <p:txBody>
          <a:bodyPr wrap="square" rtlCol="0">
            <a:spAutoFit/>
            <a:sp3d extrusionH="57150">
              <a:bevelT w="38100" h="38100"/>
            </a:sp3d>
          </a:bodyPr>
          <a:lstStyle/>
          <a:p>
            <a:r>
              <a:rPr lang="en-US" sz="2800" dirty="0">
                <a:solidFill>
                  <a:schemeClr val="accent3">
                    <a:lumMod val="50000"/>
                  </a:schemeClr>
                </a:solidFill>
                <a:latin typeface="Comic Sans MS" panose="030F0702030302020204" pitchFamily="66" charset="0"/>
              </a:rPr>
              <a:t>5. </a:t>
            </a:r>
            <a:r>
              <a:rPr lang="en-US" sz="2800" b="1" dirty="0">
                <a:solidFill>
                  <a:schemeClr val="accent5">
                    <a:lumMod val="75000"/>
                  </a:schemeClr>
                </a:solidFill>
                <a:latin typeface="Comic Sans MS" panose="030F0702030302020204" pitchFamily="66" charset="0"/>
              </a:rPr>
              <a:t>“When you hear them sound a long blast on the trumpets, have all the people give a loud shout; then the wall of the city will collapse …”</a:t>
            </a:r>
          </a:p>
        </p:txBody>
      </p:sp>
      <p:pic>
        <p:nvPicPr>
          <p:cNvPr id="12" name="Picture 11">
            <a:extLst>
              <a:ext uri="{FF2B5EF4-FFF2-40B4-BE49-F238E27FC236}">
                <a16:creationId xmlns="" xmlns:a16="http://schemas.microsoft.com/office/drawing/2014/main" id="{0A887CD6-B391-4E4E-B599-378E32A8E8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977" y="353023"/>
            <a:ext cx="4741608" cy="3556206"/>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27375379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75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750"/>
                            </p:stCondLst>
                            <p:childTnLst>
                              <p:par>
                                <p:cTn id="11" presetID="42" presetClass="entr" presetSubtype="0" fill="hold" nodeType="afterEffect">
                                  <p:stCondLst>
                                    <p:cond delay="200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500"/>
                                        <p:tgtEl>
                                          <p:spTgt spid="10"/>
                                        </p:tgtEl>
                                      </p:cBhvr>
                                    </p:animEffect>
                                    <p:anim calcmode="lin" valueType="num">
                                      <p:cBhvr>
                                        <p:cTn id="14" dur="1500" fill="hold"/>
                                        <p:tgtEl>
                                          <p:spTgt spid="10"/>
                                        </p:tgtEl>
                                        <p:attrNameLst>
                                          <p:attrName>ppt_x</p:attrName>
                                        </p:attrNameLst>
                                      </p:cBhvr>
                                      <p:tavLst>
                                        <p:tav tm="0">
                                          <p:val>
                                            <p:strVal val="#ppt_x"/>
                                          </p:val>
                                        </p:tav>
                                        <p:tav tm="100000">
                                          <p:val>
                                            <p:strVal val="#ppt_x"/>
                                          </p:val>
                                        </p:tav>
                                      </p:tavLst>
                                    </p:anim>
                                    <p:anim calcmode="lin" valueType="num">
                                      <p:cBhvr>
                                        <p:cTn id="15" dur="1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gradFill>
          <a:gsLst>
            <a:gs pos="37000">
              <a:schemeClr val="accent3">
                <a:lumMod val="81000"/>
                <a:lumOff val="19000"/>
                <a:alpha val="38000"/>
              </a:schemeClr>
            </a:gs>
            <a:gs pos="47000">
              <a:srgbClr val="DFE6F9"/>
            </a:gs>
            <a:gs pos="78000">
              <a:srgbClr val="EADDCC"/>
            </a:gs>
            <a:gs pos="12000">
              <a:srgbClr val="FFFFCC"/>
            </a:gs>
          </a:gsLst>
          <a:lin ang="5400000" scaled="1"/>
        </a:gra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3D1F24E9-4854-4618-BF8C-61B69B6B7B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1990" y="227023"/>
            <a:ext cx="5091038" cy="3818279"/>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softRound"/>
          </a:sp3d>
        </p:spPr>
      </p:pic>
      <p:pic>
        <p:nvPicPr>
          <p:cNvPr id="11" name="Picture 10">
            <a:extLst>
              <a:ext uri="{FF2B5EF4-FFF2-40B4-BE49-F238E27FC236}">
                <a16:creationId xmlns="" xmlns:a16="http://schemas.microsoft.com/office/drawing/2014/main" id="{2F8A6FA2-7398-498F-A800-0C6183A25F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025" y="3429000"/>
            <a:ext cx="4268942" cy="3201707"/>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softRound"/>
          </a:sp3d>
        </p:spPr>
      </p:pic>
      <p:sp>
        <p:nvSpPr>
          <p:cNvPr id="12" name="Slide Number Placeholder 2"/>
          <p:cNvSpPr>
            <a:spLocks noGrp="1"/>
          </p:cNvSpPr>
          <p:nvPr>
            <p:ph type="sldNum" sz="quarter" idx="12"/>
          </p:nvPr>
        </p:nvSpPr>
        <p:spPr>
          <a:xfrm>
            <a:off x="9372600" y="6478270"/>
            <a:ext cx="2743200" cy="365125"/>
          </a:xfrm>
        </p:spPr>
        <p:txBody>
          <a:bodyPr/>
          <a:lstStyle/>
          <a:p>
            <a:fld id="{BF62E9A0-3E08-4AC5-9850-D72F782A6339}" type="slidenum">
              <a:rPr lang="en-US" smtClean="0"/>
              <a:t>46</a:t>
            </a:fld>
            <a:endParaRPr lang="en-US" dirty="0"/>
          </a:p>
        </p:txBody>
      </p:sp>
      <p:sp>
        <p:nvSpPr>
          <p:cNvPr id="13" name="TextBox 12">
            <a:extLst>
              <a:ext uri="{FF2B5EF4-FFF2-40B4-BE49-F238E27FC236}">
                <a16:creationId xmlns="" xmlns:a16="http://schemas.microsoft.com/office/drawing/2014/main" id="{941969A9-70D4-4095-9AA6-4B5454D4A17A}"/>
              </a:ext>
            </a:extLst>
          </p:cNvPr>
          <p:cNvSpPr txBox="1"/>
          <p:nvPr/>
        </p:nvSpPr>
        <p:spPr>
          <a:xfrm>
            <a:off x="434704" y="227023"/>
            <a:ext cx="5359584" cy="3108543"/>
          </a:xfrm>
          <a:prstGeom prst="rect">
            <a:avLst/>
          </a:prstGeom>
          <a:gradFill>
            <a:gsLst>
              <a:gs pos="37000">
                <a:schemeClr val="accent3">
                  <a:lumMod val="20000"/>
                  <a:lumOff val="80000"/>
                </a:schemeClr>
              </a:gs>
              <a:gs pos="47000">
                <a:srgbClr val="DFE6F9"/>
              </a:gs>
              <a:gs pos="78000">
                <a:schemeClr val="accent1">
                  <a:lumMod val="20000"/>
                  <a:lumOff val="80000"/>
                </a:schemeClr>
              </a:gs>
              <a:gs pos="12000">
                <a:srgbClr val="FFFFCC"/>
              </a:gs>
            </a:gsLst>
            <a:lin ang="5400000" scaled="1"/>
          </a:gradFill>
          <a:scene3d>
            <a:camera prst="orthographicFront"/>
            <a:lightRig rig="threePt" dir="t"/>
          </a:scene3d>
          <a:sp3d>
            <a:bevelT prst="angle"/>
          </a:sp3d>
        </p:spPr>
        <p:txBody>
          <a:bodyPr wrap="square" rtlCol="0">
            <a:spAutoFit/>
            <a:sp3d extrusionH="57150">
              <a:bevelT w="38100" h="38100"/>
            </a:sp3d>
          </a:bodyPr>
          <a:lstStyle/>
          <a:p>
            <a:r>
              <a:rPr lang="en-US" sz="2800" b="1" baseline="30000" dirty="0">
                <a:solidFill>
                  <a:schemeClr val="accent2">
                    <a:lumMod val="50000"/>
                  </a:schemeClr>
                </a:solidFill>
                <a:latin typeface="Comic Sans MS" panose="030F0702030302020204" pitchFamily="66" charset="0"/>
              </a:rPr>
              <a:t>6</a:t>
            </a:r>
            <a:r>
              <a:rPr lang="en-US" sz="2800" b="1" baseline="30000" dirty="0">
                <a:solidFill>
                  <a:schemeClr val="accent5">
                    <a:lumMod val="75000"/>
                  </a:schemeClr>
                </a:solidFill>
                <a:latin typeface="Comic Sans MS" panose="030F0702030302020204" pitchFamily="66" charset="0"/>
              </a:rPr>
              <a:t> </a:t>
            </a:r>
            <a:r>
              <a:rPr lang="en-US" sz="2800" b="1" dirty="0">
                <a:solidFill>
                  <a:schemeClr val="accent5">
                    <a:lumMod val="75000"/>
                  </a:schemeClr>
                </a:solidFill>
                <a:latin typeface="Comic Sans MS" panose="030F0702030302020204" pitchFamily="66" charset="0"/>
              </a:rPr>
              <a:t>And Joshua the son of Nun called the priests, and said unto them, Take up the ark of the covenant, and let seven priests bear seven trumpets of rams' horns before the ark of Yahuah</a:t>
            </a:r>
            <a:r>
              <a:rPr lang="en-US" sz="2800" b="1" dirty="0">
                <a:solidFill>
                  <a:schemeClr val="accent5">
                    <a:lumMod val="75000"/>
                  </a:schemeClr>
                </a:solidFill>
              </a:rPr>
              <a:t>.</a:t>
            </a:r>
          </a:p>
        </p:txBody>
      </p:sp>
      <p:sp>
        <p:nvSpPr>
          <p:cNvPr id="14" name="TextBox 13">
            <a:extLst>
              <a:ext uri="{FF2B5EF4-FFF2-40B4-BE49-F238E27FC236}">
                <a16:creationId xmlns="" xmlns:a16="http://schemas.microsoft.com/office/drawing/2014/main" id="{941969A9-70D4-4095-9AA6-4B5454D4A17A}"/>
              </a:ext>
            </a:extLst>
          </p:cNvPr>
          <p:cNvSpPr txBox="1"/>
          <p:nvPr/>
        </p:nvSpPr>
        <p:spPr>
          <a:xfrm>
            <a:off x="5870488" y="4313839"/>
            <a:ext cx="5212174" cy="2246769"/>
          </a:xfrm>
          <a:prstGeom prst="rect">
            <a:avLst/>
          </a:prstGeom>
          <a:gradFill>
            <a:gsLst>
              <a:gs pos="37000">
                <a:schemeClr val="accent3">
                  <a:lumMod val="20000"/>
                  <a:lumOff val="80000"/>
                </a:schemeClr>
              </a:gs>
              <a:gs pos="47000">
                <a:srgbClr val="DFE6F9"/>
              </a:gs>
              <a:gs pos="78000">
                <a:schemeClr val="accent1">
                  <a:lumMod val="20000"/>
                  <a:lumOff val="80000"/>
                </a:schemeClr>
              </a:gs>
              <a:gs pos="12000">
                <a:srgbClr val="FFFFCC"/>
              </a:gs>
            </a:gsLst>
            <a:lin ang="5400000" scaled="1"/>
          </a:gradFill>
          <a:scene3d>
            <a:camera prst="orthographicFront"/>
            <a:lightRig rig="threePt" dir="t"/>
          </a:scene3d>
          <a:sp3d>
            <a:bevelT prst="angle"/>
          </a:sp3d>
        </p:spPr>
        <p:txBody>
          <a:bodyPr wrap="square" rtlCol="0">
            <a:spAutoFit/>
            <a:sp3d extrusionH="57150">
              <a:bevelT w="38100" h="38100"/>
            </a:sp3d>
          </a:bodyPr>
          <a:lstStyle/>
          <a:p>
            <a:r>
              <a:rPr lang="en-US" sz="2800" b="1" baseline="30000" dirty="0">
                <a:solidFill>
                  <a:schemeClr val="accent2">
                    <a:lumMod val="50000"/>
                  </a:schemeClr>
                </a:solidFill>
                <a:latin typeface="Comic Sans MS" panose="030F0702030302020204" pitchFamily="66" charset="0"/>
              </a:rPr>
              <a:t>7</a:t>
            </a:r>
            <a:r>
              <a:rPr lang="en-US" sz="2800" b="1" baseline="30000" dirty="0">
                <a:solidFill>
                  <a:schemeClr val="accent5">
                    <a:lumMod val="75000"/>
                  </a:schemeClr>
                </a:solidFill>
                <a:latin typeface="Comic Sans MS" panose="030F0702030302020204" pitchFamily="66" charset="0"/>
              </a:rPr>
              <a:t> </a:t>
            </a:r>
            <a:r>
              <a:rPr lang="en-US" sz="2800" b="1" dirty="0">
                <a:solidFill>
                  <a:schemeClr val="accent5">
                    <a:lumMod val="75000"/>
                  </a:schemeClr>
                </a:solidFill>
                <a:latin typeface="Comic Sans MS" panose="030F0702030302020204" pitchFamily="66" charset="0"/>
              </a:rPr>
              <a:t>And he said unto the people, Pass on, and compass the city, and let him that is armed pass on before the ark of Yahuah.</a:t>
            </a:r>
          </a:p>
        </p:txBody>
      </p:sp>
    </p:spTree>
    <p:extLst>
      <p:ext uri="{BB962C8B-B14F-4D97-AF65-F5344CB8AC3E}">
        <p14:creationId xmlns:p14="http://schemas.microsoft.com/office/powerpoint/2010/main" val="28868379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barn(inVertical)">
                                      <p:cBhvr>
                                        <p:cTn id="14" dur="1000"/>
                                        <p:tgtEl>
                                          <p:spTgt spid="14">
                                            <p:txEl>
                                              <p:pRg st="0" end="0"/>
                                            </p:txEl>
                                          </p:spTgt>
                                        </p:tgtEl>
                                      </p:cBhvr>
                                    </p:animEffect>
                                  </p:childTnLst>
                                </p:cTn>
                              </p:par>
                            </p:childTnLst>
                          </p:cTn>
                        </p:par>
                        <p:par>
                          <p:cTn id="15" fill="hold">
                            <p:stCondLst>
                              <p:cond delay="1000"/>
                            </p:stCondLst>
                            <p:childTnLst>
                              <p:par>
                                <p:cTn id="16" presetID="47" presetClass="entr" presetSubtype="0"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gradFill>
          <a:gsLst>
            <a:gs pos="37000">
              <a:schemeClr val="accent3">
                <a:lumMod val="81000"/>
                <a:lumOff val="19000"/>
                <a:alpha val="38000"/>
              </a:schemeClr>
            </a:gs>
            <a:gs pos="47000">
              <a:srgbClr val="DFE6F9"/>
            </a:gs>
            <a:gs pos="78000">
              <a:srgbClr val="EADDCC"/>
            </a:gs>
            <a:gs pos="12000">
              <a:srgbClr val="FFFFCC"/>
            </a:gs>
          </a:gsLst>
          <a:lin ang="5400000" scaled="1"/>
        </a:gra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38C62496-6359-4CA6-93C1-DDAC951275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4726" y="472440"/>
            <a:ext cx="5227270" cy="3920453"/>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softRound"/>
          </a:sp3d>
        </p:spPr>
      </p:pic>
      <p:pic>
        <p:nvPicPr>
          <p:cNvPr id="8" name="Picture 7">
            <a:extLst>
              <a:ext uri="{FF2B5EF4-FFF2-40B4-BE49-F238E27FC236}">
                <a16:creationId xmlns="" xmlns:a16="http://schemas.microsoft.com/office/drawing/2014/main" id="{15EF164C-D8D0-4686-9DAB-0B52194A0D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0674" y="3895967"/>
            <a:ext cx="3741972" cy="2806479"/>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softRound"/>
          </a:sp3d>
        </p:spPr>
      </p:pic>
      <p:sp>
        <p:nvSpPr>
          <p:cNvPr id="9" name="Slide Number Placeholder 2"/>
          <p:cNvSpPr>
            <a:spLocks noGrp="1"/>
          </p:cNvSpPr>
          <p:nvPr>
            <p:ph type="sldNum" sz="quarter" idx="12"/>
          </p:nvPr>
        </p:nvSpPr>
        <p:spPr>
          <a:xfrm>
            <a:off x="9448800" y="6459241"/>
            <a:ext cx="2743200" cy="365125"/>
          </a:xfrm>
        </p:spPr>
        <p:txBody>
          <a:bodyPr/>
          <a:lstStyle/>
          <a:p>
            <a:fld id="{BF62E9A0-3E08-4AC5-9850-D72F782A6339}" type="slidenum">
              <a:rPr lang="en-US" smtClean="0"/>
              <a:t>47</a:t>
            </a:fld>
            <a:endParaRPr lang="en-US" dirty="0"/>
          </a:p>
        </p:txBody>
      </p:sp>
      <p:sp>
        <p:nvSpPr>
          <p:cNvPr id="10" name="TextBox 9">
            <a:extLst>
              <a:ext uri="{FF2B5EF4-FFF2-40B4-BE49-F238E27FC236}">
                <a16:creationId xmlns="" xmlns:a16="http://schemas.microsoft.com/office/drawing/2014/main" id="{941969A9-70D4-4095-9AA6-4B5454D4A17A}"/>
              </a:ext>
            </a:extLst>
          </p:cNvPr>
          <p:cNvSpPr txBox="1"/>
          <p:nvPr/>
        </p:nvSpPr>
        <p:spPr>
          <a:xfrm>
            <a:off x="5394126" y="5073963"/>
            <a:ext cx="5639634" cy="954107"/>
          </a:xfrm>
          <a:prstGeom prst="rect">
            <a:avLst/>
          </a:prstGeom>
          <a:gradFill>
            <a:gsLst>
              <a:gs pos="37000">
                <a:schemeClr val="accent3">
                  <a:lumMod val="20000"/>
                  <a:lumOff val="80000"/>
                </a:schemeClr>
              </a:gs>
              <a:gs pos="47000">
                <a:srgbClr val="DFE6F9"/>
              </a:gs>
              <a:gs pos="78000">
                <a:schemeClr val="accent1">
                  <a:lumMod val="20000"/>
                  <a:lumOff val="80000"/>
                </a:schemeClr>
              </a:gs>
              <a:gs pos="12000">
                <a:srgbClr val="FFFFCC"/>
              </a:gs>
            </a:gsLst>
            <a:lin ang="5400000" scaled="1"/>
          </a:gradFill>
          <a:scene3d>
            <a:camera prst="orthographicFront"/>
            <a:lightRig rig="threePt" dir="t"/>
          </a:scene3d>
          <a:sp3d>
            <a:bevelT prst="angle"/>
          </a:sp3d>
        </p:spPr>
        <p:txBody>
          <a:bodyPr wrap="square" rtlCol="0">
            <a:spAutoFit/>
            <a:sp3d extrusionH="57150">
              <a:bevelT w="38100" h="38100"/>
            </a:sp3d>
          </a:bodyPr>
          <a:lstStyle/>
          <a:p>
            <a:r>
              <a:rPr lang="en-US" sz="2800" b="1" dirty="0">
                <a:solidFill>
                  <a:schemeClr val="accent5">
                    <a:lumMod val="75000"/>
                  </a:schemeClr>
                </a:solidFill>
                <a:latin typeface="Comic Sans MS" panose="030F0702030302020204" pitchFamily="66" charset="0"/>
              </a:rPr>
              <a:t>… and the ark of the covenant of Yahuah followed them.</a:t>
            </a:r>
            <a:endParaRPr lang="en-US" sz="2800" dirty="0">
              <a:latin typeface="Comic Sans MS" panose="030F0702030302020204" pitchFamily="66" charset="0"/>
            </a:endParaRPr>
          </a:p>
        </p:txBody>
      </p:sp>
      <p:sp>
        <p:nvSpPr>
          <p:cNvPr id="12" name="TextBox 11">
            <a:extLst>
              <a:ext uri="{FF2B5EF4-FFF2-40B4-BE49-F238E27FC236}">
                <a16:creationId xmlns="" xmlns:a16="http://schemas.microsoft.com/office/drawing/2014/main" id="{941969A9-70D4-4095-9AA6-4B5454D4A17A}"/>
              </a:ext>
            </a:extLst>
          </p:cNvPr>
          <p:cNvSpPr txBox="1"/>
          <p:nvPr/>
        </p:nvSpPr>
        <p:spPr>
          <a:xfrm>
            <a:off x="559196" y="472440"/>
            <a:ext cx="5212174" cy="3108543"/>
          </a:xfrm>
          <a:prstGeom prst="rect">
            <a:avLst/>
          </a:prstGeom>
          <a:gradFill>
            <a:gsLst>
              <a:gs pos="37000">
                <a:schemeClr val="accent3">
                  <a:lumMod val="20000"/>
                  <a:lumOff val="80000"/>
                </a:schemeClr>
              </a:gs>
              <a:gs pos="47000">
                <a:srgbClr val="DFE6F9"/>
              </a:gs>
              <a:gs pos="78000">
                <a:schemeClr val="accent1">
                  <a:lumMod val="20000"/>
                  <a:lumOff val="80000"/>
                </a:schemeClr>
              </a:gs>
              <a:gs pos="12000">
                <a:srgbClr val="FFFFCC"/>
              </a:gs>
            </a:gsLst>
            <a:lin ang="5400000" scaled="1"/>
          </a:gradFill>
          <a:scene3d>
            <a:camera prst="orthographicFront"/>
            <a:lightRig rig="threePt" dir="t"/>
          </a:scene3d>
          <a:sp3d>
            <a:bevelT prst="angle"/>
          </a:sp3d>
        </p:spPr>
        <p:txBody>
          <a:bodyPr wrap="square" rtlCol="0">
            <a:spAutoFit/>
            <a:sp3d extrusionH="57150">
              <a:bevelT w="38100" h="38100"/>
            </a:sp3d>
          </a:bodyPr>
          <a:lstStyle/>
          <a:p>
            <a:r>
              <a:rPr lang="en-US" sz="2800" b="1" baseline="30000" dirty="0">
                <a:solidFill>
                  <a:schemeClr val="accent2">
                    <a:lumMod val="50000"/>
                  </a:schemeClr>
                </a:solidFill>
                <a:latin typeface="Comic Sans MS" panose="030F0702030302020204" pitchFamily="66" charset="0"/>
              </a:rPr>
              <a:t>8</a:t>
            </a:r>
            <a:r>
              <a:rPr lang="en-US" sz="2800" b="1" baseline="30000" dirty="0">
                <a:solidFill>
                  <a:schemeClr val="accent5">
                    <a:lumMod val="75000"/>
                  </a:schemeClr>
                </a:solidFill>
                <a:latin typeface="Comic Sans MS" panose="030F0702030302020204" pitchFamily="66" charset="0"/>
              </a:rPr>
              <a:t> </a:t>
            </a:r>
            <a:r>
              <a:rPr lang="en-US" sz="2800" b="1" dirty="0">
                <a:solidFill>
                  <a:schemeClr val="accent5">
                    <a:lumMod val="75000"/>
                  </a:schemeClr>
                </a:solidFill>
                <a:latin typeface="Comic Sans MS" panose="030F0702030302020204" pitchFamily="66" charset="0"/>
              </a:rPr>
              <a:t>And it came to pass, when Joshua had spoken unto the people, that the seven priests bearing the seven trumpets of rams' horns passed on before Yahuah, and blew with the trumpets:</a:t>
            </a:r>
          </a:p>
        </p:txBody>
      </p:sp>
    </p:spTree>
    <p:extLst>
      <p:ext uri="{BB962C8B-B14F-4D97-AF65-F5344CB8AC3E}">
        <p14:creationId xmlns:p14="http://schemas.microsoft.com/office/powerpoint/2010/main" val="25759974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200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4000"/>
                            </p:stCondLst>
                            <p:childTnLst>
                              <p:par>
                                <p:cTn id="17" presetID="16" presetClass="entr" presetSubtype="21" fill="hold" nodeType="afterEffect">
                                  <p:stCondLst>
                                    <p:cond delay="1500"/>
                                  </p:stCondLst>
                                  <p:childTnLst>
                                    <p:set>
                                      <p:cBhvr>
                                        <p:cTn id="18" dur="1" fill="hold">
                                          <p:stCondLst>
                                            <p:cond delay="0"/>
                                          </p:stCondLst>
                                        </p:cTn>
                                        <p:tgtEl>
                                          <p:spTgt spid="10">
                                            <p:txEl>
                                              <p:pRg st="0" end="0"/>
                                            </p:txEl>
                                          </p:spTgt>
                                        </p:tgtEl>
                                        <p:attrNameLst>
                                          <p:attrName>style.visibility</p:attrName>
                                        </p:attrNameLst>
                                      </p:cBhvr>
                                      <p:to>
                                        <p:strVal val="visible"/>
                                      </p:to>
                                    </p:set>
                                    <p:animEffect transition="in" filter="barn(inVertical)">
                                      <p:cBhvr>
                                        <p:cTn id="19" dur="1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gradFill>
          <a:gsLst>
            <a:gs pos="37000">
              <a:schemeClr val="accent3">
                <a:lumMod val="20000"/>
                <a:lumOff val="80000"/>
              </a:schemeClr>
            </a:gs>
            <a:gs pos="47000">
              <a:srgbClr val="DFE6F9"/>
            </a:gs>
            <a:gs pos="78000">
              <a:srgbClr val="EADDCC"/>
            </a:gs>
            <a:gs pos="12000">
              <a:srgbClr val="FFFFCC"/>
            </a:gs>
          </a:gsLst>
          <a:lin ang="5400000" scaled="1"/>
        </a:gradFill>
        <a:effectLst/>
      </p:bgPr>
    </p:bg>
    <p:spTree>
      <p:nvGrpSpPr>
        <p:cNvPr id="1" name=""/>
        <p:cNvGrpSpPr/>
        <p:nvPr/>
      </p:nvGrpSpPr>
      <p:grpSpPr>
        <a:xfrm>
          <a:off x="0" y="0"/>
          <a:ext cx="0" cy="0"/>
          <a:chOff x="0" y="0"/>
          <a:chExt cx="0" cy="0"/>
        </a:xfrm>
      </p:grpSpPr>
      <p:pic>
        <p:nvPicPr>
          <p:cNvPr id="5" name="Picture 2" descr="Image result for 11. So the ark the Lord compassed the city, going about it once: and they came into the camp, and lodged in the camp&quot;">
            <a:extLst>
              <a:ext uri="{FF2B5EF4-FFF2-40B4-BE49-F238E27FC236}">
                <a16:creationId xmlns="" xmlns:a16="http://schemas.microsoft.com/office/drawing/2014/main" id="{543BF030-E19F-4BE1-8C65-28FFE968A9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2"/>
          <p:cNvSpPr>
            <a:spLocks noGrp="1"/>
          </p:cNvSpPr>
          <p:nvPr>
            <p:ph type="sldNum" sz="quarter" idx="12"/>
          </p:nvPr>
        </p:nvSpPr>
        <p:spPr>
          <a:xfrm>
            <a:off x="8749696" y="6234430"/>
            <a:ext cx="2743200" cy="365125"/>
          </a:xfrm>
        </p:spPr>
        <p:txBody>
          <a:bodyPr/>
          <a:lstStyle/>
          <a:p>
            <a:fld id="{BF62E9A0-3E08-4AC5-9850-D72F782A6339}" type="slidenum">
              <a:rPr lang="en-US" smtClean="0"/>
              <a:t>48</a:t>
            </a:fld>
            <a:endParaRPr lang="en-US" dirty="0"/>
          </a:p>
        </p:txBody>
      </p:sp>
      <p:sp>
        <p:nvSpPr>
          <p:cNvPr id="2" name="Rectangle 1"/>
          <p:cNvSpPr/>
          <p:nvPr/>
        </p:nvSpPr>
        <p:spPr>
          <a:xfrm>
            <a:off x="7987791" y="766400"/>
            <a:ext cx="2198038" cy="769441"/>
          </a:xfrm>
          <a:prstGeom prst="rect">
            <a:avLst/>
          </a:prstGeom>
          <a:noFill/>
        </p:spPr>
        <p:txBody>
          <a:bodyPr wrap="none" lIns="91440" tIns="45720" rIns="91440" bIns="45720">
            <a:spAutoFit/>
          </a:bodyPr>
          <a:lstStyle/>
          <a:p>
            <a:pPr algn="ctr"/>
            <a:r>
              <a:rPr lang="en-US" sz="4400" b="1" cap="none" spc="0" dirty="0">
                <a:ln w="1905"/>
                <a:solidFill>
                  <a:srgbClr val="BE605E"/>
                </a:solidFill>
                <a:effectLst>
                  <a:innerShdw blurRad="69850" dist="43180" dir="5400000">
                    <a:srgbClr val="000000">
                      <a:alpha val="65000"/>
                    </a:srgbClr>
                  </a:innerShdw>
                </a:effectLst>
              </a:rPr>
              <a:t>Joshua 6</a:t>
            </a:r>
          </a:p>
        </p:txBody>
      </p:sp>
    </p:spTree>
    <p:extLst>
      <p:ext uri="{BB962C8B-B14F-4D97-AF65-F5344CB8AC3E}">
        <p14:creationId xmlns:p14="http://schemas.microsoft.com/office/powerpoint/2010/main" val="11810210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gradFill>
          <a:gsLst>
            <a:gs pos="37000">
              <a:schemeClr val="accent3">
                <a:lumMod val="20000"/>
                <a:lumOff val="80000"/>
              </a:schemeClr>
            </a:gs>
            <a:gs pos="47000">
              <a:srgbClr val="DFE6F9"/>
            </a:gs>
            <a:gs pos="78000">
              <a:srgbClr val="EADDCC"/>
            </a:gs>
            <a:gs pos="12000">
              <a:srgbClr val="FFFFCC"/>
            </a:gs>
          </a:gsLst>
          <a:lin ang="5400000" scaled="1"/>
        </a:gradFill>
        <a:effectLst/>
      </p:bgPr>
    </p:bg>
    <p:spTree>
      <p:nvGrpSpPr>
        <p:cNvPr id="1" name=""/>
        <p:cNvGrpSpPr/>
        <p:nvPr/>
      </p:nvGrpSpPr>
      <p:grpSpPr>
        <a:xfrm>
          <a:off x="0" y="0"/>
          <a:ext cx="0" cy="0"/>
          <a:chOff x="0" y="0"/>
          <a:chExt cx="0" cy="0"/>
        </a:xfrm>
      </p:grpSpPr>
      <p:pic>
        <p:nvPicPr>
          <p:cNvPr id="5" name="Picture 4" descr="Image result for 12. And Joshua rose early in the morning, and the priests took up the ark of the Lord. 13. And seven priests bearing seven trumpets of rams' horns before the ark of the Lord went on continually, and blew with the trumpets: and the armed men went before them; but the rereward came after the ark of the Lord, the priests going on, and blowing with the trumpets.&quot;">
            <a:extLst>
              <a:ext uri="{FF2B5EF4-FFF2-40B4-BE49-F238E27FC236}">
                <a16:creationId xmlns="" xmlns:a16="http://schemas.microsoft.com/office/drawing/2014/main" id="{68AB4803-BD2B-4811-B6E7-25FA83B0C0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1"/>
          <p:cNvSpPr>
            <a:spLocks noGrp="1"/>
          </p:cNvSpPr>
          <p:nvPr>
            <p:ph type="sldNum" sz="quarter" idx="12"/>
          </p:nvPr>
        </p:nvSpPr>
        <p:spPr>
          <a:xfrm>
            <a:off x="8702040" y="6234430"/>
            <a:ext cx="2743200" cy="365125"/>
          </a:xfrm>
        </p:spPr>
        <p:txBody>
          <a:bodyPr/>
          <a:lstStyle/>
          <a:p>
            <a:fld id="{BF62E9A0-3E08-4AC5-9850-D72F782A6339}" type="slidenum">
              <a:rPr lang="en-US" smtClean="0"/>
              <a:t>49</a:t>
            </a:fld>
            <a:endParaRPr lang="en-US" dirty="0"/>
          </a:p>
        </p:txBody>
      </p:sp>
      <p:sp>
        <p:nvSpPr>
          <p:cNvPr id="4" name="Rectangle 3"/>
          <p:cNvSpPr/>
          <p:nvPr/>
        </p:nvSpPr>
        <p:spPr>
          <a:xfrm>
            <a:off x="1179895" y="381679"/>
            <a:ext cx="2198038" cy="769441"/>
          </a:xfrm>
          <a:prstGeom prst="rect">
            <a:avLst/>
          </a:prstGeom>
          <a:noFill/>
        </p:spPr>
        <p:txBody>
          <a:bodyPr wrap="none" lIns="91440" tIns="45720" rIns="91440" bIns="45720">
            <a:spAutoFit/>
          </a:bodyPr>
          <a:lstStyle/>
          <a:p>
            <a:pPr algn="ctr"/>
            <a:r>
              <a:rPr lang="en-US" sz="4400" b="1" cap="none" spc="0" dirty="0">
                <a:ln w="1905"/>
                <a:solidFill>
                  <a:srgbClr val="BE605E"/>
                </a:solidFill>
                <a:effectLst>
                  <a:innerShdw blurRad="69850" dist="43180" dir="5400000">
                    <a:srgbClr val="000000">
                      <a:alpha val="65000"/>
                    </a:srgbClr>
                  </a:innerShdw>
                </a:effectLst>
              </a:rPr>
              <a:t>Joshua 6</a:t>
            </a:r>
          </a:p>
        </p:txBody>
      </p:sp>
    </p:spTree>
    <p:extLst>
      <p:ext uri="{BB962C8B-B14F-4D97-AF65-F5344CB8AC3E}">
        <p14:creationId xmlns:p14="http://schemas.microsoft.com/office/powerpoint/2010/main" val="21503876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 xmlns:a16="http://schemas.microsoft.com/office/drawing/2014/main" id="{432A1053-148C-41ED-A75B-412AB56FF776}"/>
              </a:ext>
            </a:extLst>
          </p:cNvPr>
          <p:cNvSpPr txBox="1"/>
          <p:nvPr/>
        </p:nvSpPr>
        <p:spPr>
          <a:xfrm>
            <a:off x="74428" y="165474"/>
            <a:ext cx="11940364" cy="769441"/>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en-US" sz="4400" b="1" dirty="0">
                <a:ln w="12700">
                  <a:solidFill>
                    <a:schemeClr val="accent5"/>
                  </a:solidFill>
                  <a:prstDash val="solid"/>
                </a:ln>
                <a:pattFill prst="ltDnDiag">
                  <a:fgClr>
                    <a:schemeClr val="accent5">
                      <a:lumMod val="60000"/>
                      <a:lumOff val="40000"/>
                    </a:schemeClr>
                  </a:fgClr>
                  <a:bgClr>
                    <a:schemeClr val="bg1"/>
                  </a:bgClr>
                </a:pattFill>
              </a:rPr>
              <a:t>Some of the “72” Scripture References for Shofar</a:t>
            </a:r>
          </a:p>
        </p:txBody>
      </p:sp>
      <p:sp>
        <p:nvSpPr>
          <p:cNvPr id="5" name="Rectangle 4">
            <a:extLst>
              <a:ext uri="{FF2B5EF4-FFF2-40B4-BE49-F238E27FC236}">
                <a16:creationId xmlns="" xmlns:a16="http://schemas.microsoft.com/office/drawing/2014/main" id="{8ED5F62F-0F4D-4103-8D48-96B0E746568E}"/>
              </a:ext>
            </a:extLst>
          </p:cNvPr>
          <p:cNvSpPr/>
          <p:nvPr/>
        </p:nvSpPr>
        <p:spPr>
          <a:xfrm>
            <a:off x="6117770" y="79683"/>
            <a:ext cx="6096000" cy="646331"/>
          </a:xfrm>
          <a:prstGeom prst="rect">
            <a:avLst/>
          </a:prstGeom>
        </p:spPr>
        <p:txBody>
          <a:bodyPr>
            <a:spAutoFit/>
          </a:bodyPr>
          <a:lstStyle/>
          <a:p>
            <a:r>
              <a:rPr lang="en-US" dirty="0">
                <a:ln w="0"/>
                <a:solidFill>
                  <a:schemeClr val="tx1">
                    <a:lumMod val="95000"/>
                    <a:lumOff val="5000"/>
                  </a:schemeClr>
                </a:solidFill>
                <a:effectLst>
                  <a:outerShdw blurRad="38100" dist="19050" dir="2700000" algn="tl" rotWithShape="0">
                    <a:schemeClr val="dk1">
                      <a:alpha val="40000"/>
                    </a:schemeClr>
                  </a:outerShdw>
                </a:effectLst>
                <a:latin typeface="Arial" panose="020B0604020202020204" pitchFamily="34" charset="0"/>
                <a:ea typeface="Times New Roman" panose="02020603050405020304" pitchFamily="18" charset="0"/>
                <a:cs typeface="Times New Roman" panose="02020603050405020304" pitchFamily="18" charset="0"/>
              </a:rPr>
              <a:t/>
            </a:r>
            <a:br>
              <a:rPr lang="en-US" dirty="0">
                <a:ln w="0"/>
                <a:solidFill>
                  <a:schemeClr val="tx1">
                    <a:lumMod val="95000"/>
                    <a:lumOff val="5000"/>
                  </a:schemeClr>
                </a:solidFill>
                <a:effectLst>
                  <a:outerShdw blurRad="38100" dist="19050" dir="2700000" algn="tl" rotWithShape="0">
                    <a:schemeClr val="dk1">
                      <a:alpha val="40000"/>
                    </a:schemeClr>
                  </a:outerShdw>
                </a:effectLst>
                <a:latin typeface="Arial" panose="020B0604020202020204" pitchFamily="34" charset="0"/>
                <a:ea typeface="Times New Roman" panose="02020603050405020304" pitchFamily="18" charset="0"/>
                <a:cs typeface="Times New Roman" panose="02020603050405020304" pitchFamily="18" charset="0"/>
              </a:rPr>
            </a:br>
            <a:endParaRPr lang="en-US" dirty="0"/>
          </a:p>
        </p:txBody>
      </p:sp>
      <p:sp>
        <p:nvSpPr>
          <p:cNvPr id="11" name="TextBox 10">
            <a:extLst>
              <a:ext uri="{FF2B5EF4-FFF2-40B4-BE49-F238E27FC236}">
                <a16:creationId xmlns="" xmlns:a16="http://schemas.microsoft.com/office/drawing/2014/main" id="{458293BC-67F3-459B-9167-7C98A14E6238}"/>
              </a:ext>
            </a:extLst>
          </p:cNvPr>
          <p:cNvSpPr txBox="1"/>
          <p:nvPr/>
        </p:nvSpPr>
        <p:spPr>
          <a:xfrm>
            <a:off x="467833" y="1100526"/>
            <a:ext cx="5986130" cy="5449697"/>
          </a:xfrm>
          <a:prstGeom prst="rect">
            <a:avLst/>
          </a:prstGeom>
          <a:noFill/>
        </p:spPr>
        <p:txBody>
          <a:bodyPr wrap="square" rtlCol="0">
            <a:spAutoFit/>
          </a:bodyPr>
          <a:lstStyle/>
          <a:p>
            <a:pPr>
              <a:lnSpc>
                <a:spcPct val="115000"/>
              </a:lnSpc>
              <a:spcAft>
                <a:spcPts val="750"/>
              </a:spcAft>
            </a:pPr>
            <a:r>
              <a:rPr lang="en-US" b="1" u="sng" dirty="0">
                <a:ln w="10160">
                  <a:solidFill>
                    <a:schemeClr val="accent5"/>
                  </a:solidFill>
                  <a:prstDash val="solid"/>
                </a:ln>
                <a:solidFill>
                  <a:srgbClr val="FFFFFF"/>
                </a:solidFill>
                <a:effectLst>
                  <a:glow rad="101600">
                    <a:srgbClr val="002060"/>
                  </a:glow>
                  <a:outerShdw blurRad="38100" dist="22860" dir="5400000" algn="tl" rotWithShape="0">
                    <a:srgbClr val="000000">
                      <a:alpha val="30000"/>
                    </a:srgbClr>
                  </a:outerShdw>
                </a:effectLst>
                <a:latin typeface="Comic Sans MS" pitchFamily="66" charset="0"/>
                <a:ea typeface="Times New Roman" panose="02020603050405020304" pitchFamily="18" charset="0"/>
                <a:cs typeface="Times New Roman" panose="02020603050405020304" pitchFamily="18" charset="0"/>
                <a:hlinkClick r:id="rId3" tooltip="Biblos Lexicon">
                  <a:extLst>
                    <a:ext uri="{A12FA001-AC4F-418D-AE19-62706E023703}">
                      <ahyp:hlinkClr xmlns="" xmlns:ahyp="http://schemas.microsoft.com/office/drawing/2018/hyperlinkcolor" val="tx"/>
                    </a:ext>
                  </a:extLst>
                </a:hlinkClick>
              </a:rPr>
              <a:t>Josh </a:t>
            </a:r>
            <a:r>
              <a:rPr lang="en-US" b="1" dirty="0">
                <a:ln w="10160">
                  <a:solidFill>
                    <a:schemeClr val="accent5"/>
                  </a:solidFill>
                  <a:prstDash val="solid"/>
                </a:ln>
                <a:solidFill>
                  <a:srgbClr val="FFFFFF"/>
                </a:solidFill>
                <a:effectLst>
                  <a:glow rad="101600">
                    <a:srgbClr val="002060"/>
                  </a:glow>
                  <a:outerShdw blurRad="38100" dist="22860" dir="5400000" algn="tl" rotWithShape="0">
                    <a:srgbClr val="000000">
                      <a:alpha val="30000"/>
                    </a:srgbClr>
                  </a:outerShdw>
                </a:effectLst>
                <a:latin typeface="Comic Sans MS" pitchFamily="66" charset="0"/>
                <a:ea typeface="Times New Roman" panose="02020603050405020304" pitchFamily="18" charset="0"/>
                <a:cs typeface="Times New Roman" panose="02020603050405020304" pitchFamily="18" charset="0"/>
                <a:hlinkClick r:id="rId3" tooltip="Biblos Lexicon">
                  <a:extLst>
                    <a:ext uri="{A12FA001-AC4F-418D-AE19-62706E023703}">
                      <ahyp:hlinkClr xmlns="" xmlns:ahyp="http://schemas.microsoft.com/office/drawing/2018/hyperlinkcolor" val="tx"/>
                    </a:ext>
                  </a:extLst>
                </a:hlinkClick>
              </a:rPr>
              <a:t>6:4</a:t>
            </a:r>
            <a:r>
              <a:rPr lang="en-US" b="1" dirty="0">
                <a:ln w="10160">
                  <a:solidFill>
                    <a:schemeClr val="accent5"/>
                  </a:solidFill>
                  <a:prstDash val="solid"/>
                </a:ln>
                <a:solidFill>
                  <a:srgbClr val="FFFFFF"/>
                </a:solidFill>
                <a:effectLst>
                  <a:glow rad="101600">
                    <a:srgbClr val="002060"/>
                  </a:glow>
                  <a:outerShdw blurRad="38100" dist="22860" dir="5400000" algn="tl" rotWithShape="0">
                    <a:srgbClr val="000000">
                      <a:alpha val="30000"/>
                    </a:srgbClr>
                  </a:outerShdw>
                </a:effectLst>
                <a:latin typeface="Comic Sans MS" pitchFamily="66" charset="0"/>
                <a:ea typeface="Times New Roman" panose="02020603050405020304" pitchFamily="18" charset="0"/>
                <a:cs typeface="Times New Roman" panose="02020603050405020304" pitchFamily="18" charset="0"/>
              </a:rPr>
              <a:t>  seven </a:t>
            </a:r>
            <a:r>
              <a:rPr lang="en-US" b="1" i="1" dirty="0">
                <a:ln w="10160">
                  <a:solidFill>
                    <a:schemeClr val="accent5"/>
                  </a:solidFill>
                  <a:prstDash val="solid"/>
                </a:ln>
                <a:solidFill>
                  <a:srgbClr val="FFFFFF"/>
                </a:solidFill>
                <a:effectLst>
                  <a:glow rad="101600">
                    <a:srgbClr val="002060"/>
                  </a:glow>
                  <a:outerShdw blurRad="38100" dist="22860" dir="5400000" algn="tl" rotWithShape="0">
                    <a:srgbClr val="000000">
                      <a:alpha val="30000"/>
                    </a:srgbClr>
                  </a:outerShdw>
                </a:effectLst>
                <a:latin typeface="Comic Sans MS" pitchFamily="66" charset="0"/>
                <a:ea typeface="Times New Roman" panose="02020603050405020304" pitchFamily="18" charset="0"/>
                <a:cs typeface="Times New Roman" panose="02020603050405020304" pitchFamily="18" charset="0"/>
              </a:rPr>
              <a:t>trumpets</a:t>
            </a:r>
            <a:r>
              <a:rPr lang="en-US" b="1" dirty="0">
                <a:ln w="10160">
                  <a:solidFill>
                    <a:schemeClr val="accent5"/>
                  </a:solidFill>
                  <a:prstDash val="solid"/>
                </a:ln>
                <a:solidFill>
                  <a:srgbClr val="FFFFFF"/>
                </a:solidFill>
                <a:effectLst>
                  <a:glow rad="101600">
                    <a:srgbClr val="002060"/>
                  </a:glow>
                  <a:outerShdw blurRad="38100" dist="22860" dir="5400000" algn="tl" rotWithShape="0">
                    <a:srgbClr val="000000">
                      <a:alpha val="30000"/>
                    </a:srgbClr>
                  </a:outerShdw>
                </a:effectLst>
                <a:latin typeface="Comic Sans MS" pitchFamily="66" charset="0"/>
                <a:ea typeface="Times New Roman" panose="02020603050405020304" pitchFamily="18" charset="0"/>
                <a:cs typeface="Times New Roman" panose="02020603050405020304" pitchFamily="18" charset="0"/>
              </a:rPr>
              <a:t> of rams’ horns </a:t>
            </a:r>
          </a:p>
          <a:p>
            <a:pPr>
              <a:lnSpc>
                <a:spcPct val="115000"/>
              </a:lnSpc>
              <a:spcAft>
                <a:spcPts val="750"/>
              </a:spcAft>
            </a:pPr>
            <a:r>
              <a:rPr lang="en-US" b="1" dirty="0">
                <a:ln w="10160">
                  <a:solidFill>
                    <a:schemeClr val="accent5"/>
                  </a:solidFill>
                  <a:prstDash val="solid"/>
                </a:ln>
                <a:solidFill>
                  <a:srgbClr val="FFFFFF"/>
                </a:solidFill>
                <a:effectLst>
                  <a:glow rad="101600">
                    <a:srgbClr val="002060"/>
                  </a:glow>
                  <a:outerShdw blurRad="38100" dist="22860" dir="5400000" algn="tl" rotWithShape="0">
                    <a:srgbClr val="000000">
                      <a:alpha val="30000"/>
                    </a:srgbClr>
                  </a:outerShdw>
                </a:effectLst>
                <a:latin typeface="Comic Sans MS" pitchFamily="66" charset="0"/>
                <a:ea typeface="Times New Roman" panose="02020603050405020304" pitchFamily="18" charset="0"/>
                <a:cs typeface="Times New Roman" panose="02020603050405020304" pitchFamily="18" charset="0"/>
                <a:hlinkClick r:id="rId3" tooltip="Biblos Lexicon">
                  <a:extLst>
                    <a:ext uri="{A12FA001-AC4F-418D-AE19-62706E023703}">
                      <ahyp:hlinkClr xmlns="" xmlns:ahyp="http://schemas.microsoft.com/office/drawing/2018/hyperlinkcolor" val="tx"/>
                    </a:ext>
                  </a:extLst>
                </a:hlinkClick>
              </a:rPr>
              <a:t>Josh 6:4</a:t>
            </a:r>
            <a:r>
              <a:rPr lang="en-US" b="1" dirty="0">
                <a:ln w="10160">
                  <a:solidFill>
                    <a:schemeClr val="accent5"/>
                  </a:solidFill>
                  <a:prstDash val="solid"/>
                </a:ln>
                <a:solidFill>
                  <a:srgbClr val="FFFFFF"/>
                </a:solidFill>
                <a:effectLst>
                  <a:glow rad="101600">
                    <a:srgbClr val="002060"/>
                  </a:glow>
                  <a:outerShdw blurRad="38100" dist="22860" dir="5400000" algn="tl" rotWithShape="0">
                    <a:srgbClr val="000000">
                      <a:alpha val="30000"/>
                    </a:srgbClr>
                  </a:outerShdw>
                </a:effectLst>
                <a:latin typeface="Comic Sans MS" pitchFamily="66" charset="0"/>
                <a:ea typeface="Times New Roman" panose="02020603050405020304" pitchFamily="18" charset="0"/>
                <a:cs typeface="Times New Roman" panose="02020603050405020304" pitchFamily="18" charset="0"/>
              </a:rPr>
              <a:t>  </a:t>
            </a:r>
            <a:r>
              <a:rPr lang="en-US" b="1" u="sng" dirty="0">
                <a:ln w="10160">
                  <a:solidFill>
                    <a:schemeClr val="accent5"/>
                  </a:solidFill>
                  <a:prstDash val="solid"/>
                </a:ln>
                <a:solidFill>
                  <a:srgbClr val="FFFFFF"/>
                </a:solidFill>
                <a:effectLst>
                  <a:glow rad="101600">
                    <a:srgbClr val="002060"/>
                  </a:glow>
                  <a:outerShdw blurRad="38100" dist="22860" dir="5400000" algn="tl" rotWithShape="0">
                    <a:srgbClr val="000000">
                      <a:alpha val="30000"/>
                    </a:srgbClr>
                  </a:outerShdw>
                </a:effectLst>
                <a:latin typeface="Comic Sans MS" pitchFamily="66" charset="0"/>
                <a:ea typeface="Times New Roman" panose="02020603050405020304" pitchFamily="18" charset="0"/>
                <a:cs typeface="Times New Roman" panose="02020603050405020304" pitchFamily="18" charset="0"/>
              </a:rPr>
              <a:t>shall blow</a:t>
            </a:r>
            <a:r>
              <a:rPr lang="en-US" b="1" dirty="0">
                <a:ln w="10160">
                  <a:solidFill>
                    <a:schemeClr val="accent5"/>
                  </a:solidFill>
                  <a:prstDash val="solid"/>
                </a:ln>
                <a:solidFill>
                  <a:srgbClr val="FFFFFF"/>
                </a:solidFill>
                <a:effectLst>
                  <a:glow rad="101600">
                    <a:srgbClr val="002060"/>
                  </a:glow>
                  <a:outerShdw blurRad="38100" dist="22860" dir="5400000" algn="tl" rotWithShape="0">
                    <a:srgbClr val="000000">
                      <a:alpha val="30000"/>
                    </a:srgbClr>
                  </a:outerShdw>
                </a:effectLst>
                <a:latin typeface="Comic Sans MS" pitchFamily="66" charset="0"/>
                <a:ea typeface="Times New Roman" panose="02020603050405020304" pitchFamily="18" charset="0"/>
                <a:cs typeface="Times New Roman" panose="02020603050405020304" pitchFamily="18" charset="0"/>
              </a:rPr>
              <a:t> </a:t>
            </a:r>
            <a:r>
              <a:rPr lang="en-US" b="1" i="1" dirty="0">
                <a:ln w="10160">
                  <a:solidFill>
                    <a:schemeClr val="accent5"/>
                  </a:solidFill>
                  <a:prstDash val="solid"/>
                </a:ln>
                <a:solidFill>
                  <a:srgbClr val="FFFFFF"/>
                </a:solidFill>
                <a:effectLst>
                  <a:glow rad="101600">
                    <a:srgbClr val="002060"/>
                  </a:glow>
                  <a:outerShdw blurRad="38100" dist="22860" dir="5400000" algn="tl" rotWithShape="0">
                    <a:srgbClr val="000000">
                      <a:alpha val="30000"/>
                    </a:srgbClr>
                  </a:outerShdw>
                </a:effectLst>
                <a:latin typeface="Comic Sans MS" pitchFamily="66" charset="0"/>
                <a:ea typeface="Times New Roman" panose="02020603050405020304" pitchFamily="18" charset="0"/>
                <a:cs typeface="Times New Roman" panose="02020603050405020304" pitchFamily="18" charset="0"/>
              </a:rPr>
              <a:t>with the trumpets.</a:t>
            </a:r>
            <a:r>
              <a:rPr lang="en-US" b="1" dirty="0">
                <a:ln w="10160">
                  <a:solidFill>
                    <a:schemeClr val="accent5"/>
                  </a:solidFill>
                  <a:prstDash val="solid"/>
                </a:ln>
                <a:solidFill>
                  <a:srgbClr val="FFFFFF"/>
                </a:solidFill>
                <a:effectLst>
                  <a:glow rad="101600">
                    <a:srgbClr val="002060"/>
                  </a:glow>
                  <a:outerShdw blurRad="38100" dist="22860" dir="5400000" algn="tl" rotWithShape="0">
                    <a:srgbClr val="000000">
                      <a:alpha val="30000"/>
                    </a:srgbClr>
                  </a:outerShdw>
                </a:effectLst>
                <a:latin typeface="Comic Sans MS" pitchFamily="66" charset="0"/>
                <a:ea typeface="Times New Roman" panose="02020603050405020304" pitchFamily="18" charset="0"/>
                <a:cs typeface="Times New Roman" panose="02020603050405020304" pitchFamily="18" charset="0"/>
              </a:rPr>
              <a:t/>
            </a:r>
            <a:br>
              <a:rPr lang="en-US" b="1" dirty="0">
                <a:ln w="10160">
                  <a:solidFill>
                    <a:schemeClr val="accent5"/>
                  </a:solidFill>
                  <a:prstDash val="solid"/>
                </a:ln>
                <a:solidFill>
                  <a:srgbClr val="FFFFFF"/>
                </a:solidFill>
                <a:effectLst>
                  <a:glow rad="101600">
                    <a:srgbClr val="002060"/>
                  </a:glow>
                  <a:outerShdw blurRad="38100" dist="22860" dir="5400000" algn="tl" rotWithShape="0">
                    <a:srgbClr val="000000">
                      <a:alpha val="30000"/>
                    </a:srgbClr>
                  </a:outerShdw>
                </a:effectLst>
                <a:latin typeface="Comic Sans MS" pitchFamily="66" charset="0"/>
                <a:ea typeface="Times New Roman" panose="02020603050405020304" pitchFamily="18" charset="0"/>
                <a:cs typeface="Times New Roman" panose="02020603050405020304" pitchFamily="18" charset="0"/>
              </a:rPr>
            </a:br>
            <a:r>
              <a:rPr lang="en-US" b="1" u="sng" dirty="0">
                <a:ln w="10160">
                  <a:solidFill>
                    <a:schemeClr val="accent5"/>
                  </a:solidFill>
                  <a:prstDash val="solid"/>
                </a:ln>
                <a:solidFill>
                  <a:srgbClr val="FFFFFF"/>
                </a:solidFill>
                <a:effectLst>
                  <a:glow rad="101600">
                    <a:srgbClr val="002060"/>
                  </a:glow>
                  <a:outerShdw blurRad="38100" dist="22860" dir="5400000" algn="tl" rotWithShape="0">
                    <a:srgbClr val="000000">
                      <a:alpha val="30000"/>
                    </a:srgbClr>
                  </a:outerShdw>
                </a:effectLst>
                <a:latin typeface="Comic Sans MS" pitchFamily="66" charset="0"/>
                <a:ea typeface="Times New Roman" panose="02020603050405020304" pitchFamily="18" charset="0"/>
                <a:cs typeface="Times New Roman" panose="02020603050405020304" pitchFamily="18" charset="0"/>
                <a:hlinkClick r:id="rId4" tooltip="Biblos Lexicon">
                  <a:extLst>
                    <a:ext uri="{A12FA001-AC4F-418D-AE19-62706E023703}">
                      <ahyp:hlinkClr xmlns="" xmlns:ahyp="http://schemas.microsoft.com/office/drawing/2018/hyperlinkcolor" val="tx"/>
                    </a:ext>
                  </a:extLst>
                </a:hlinkClick>
              </a:rPr>
              <a:t>Josh 6:5</a:t>
            </a:r>
            <a:r>
              <a:rPr lang="en-US" dirty="0">
                <a:ln w="10160">
                  <a:solidFill>
                    <a:schemeClr val="accent5"/>
                  </a:solidFill>
                  <a:prstDash val="solid"/>
                </a:ln>
                <a:solidFill>
                  <a:srgbClr val="FFFFFF"/>
                </a:solidFill>
                <a:effectLst>
                  <a:glow rad="101600">
                    <a:srgbClr val="002060"/>
                  </a:glow>
                  <a:outerShdw blurRad="38100" dist="22860" dir="5400000" algn="tl" rotWithShape="0">
                    <a:srgbClr val="000000">
                      <a:alpha val="30000"/>
                    </a:srgbClr>
                  </a:outerShdw>
                </a:effectLst>
                <a:latin typeface="Comic Sans MS" pitchFamily="66" charset="0"/>
                <a:ea typeface="Times New Roman" panose="02020603050405020304" pitchFamily="18" charset="0"/>
                <a:cs typeface="Times New Roman" panose="02020603050405020304" pitchFamily="18" charset="0"/>
              </a:rPr>
              <a:t> </a:t>
            </a:r>
            <a:r>
              <a:rPr lang="en-US" b="1" dirty="0">
                <a:ln w="10160">
                  <a:solidFill>
                    <a:schemeClr val="accent5"/>
                  </a:solidFill>
                  <a:prstDash val="solid"/>
                </a:ln>
                <a:solidFill>
                  <a:srgbClr val="FFFFFF"/>
                </a:solidFill>
                <a:effectLst>
                  <a:glow rad="101600">
                    <a:srgbClr val="002060"/>
                  </a:glow>
                  <a:outerShdw blurRad="38100" dist="22860" dir="5400000" algn="tl" rotWithShape="0">
                    <a:srgbClr val="000000">
                      <a:alpha val="30000"/>
                    </a:srgbClr>
                  </a:outerShdw>
                </a:effectLst>
                <a:latin typeface="Comic Sans MS" pitchFamily="66" charset="0"/>
                <a:ea typeface="Times New Roman" panose="02020603050405020304" pitchFamily="18" charset="0"/>
                <a:cs typeface="Times New Roman" panose="02020603050405020304" pitchFamily="18" charset="0"/>
              </a:rPr>
              <a:t> the sound </a:t>
            </a:r>
            <a:r>
              <a:rPr lang="en-US" b="1" i="1" dirty="0">
                <a:ln w="10160">
                  <a:solidFill>
                    <a:schemeClr val="accent5"/>
                  </a:solidFill>
                  <a:prstDash val="solid"/>
                </a:ln>
                <a:solidFill>
                  <a:srgbClr val="FFFFFF"/>
                </a:solidFill>
                <a:effectLst>
                  <a:glow rad="101600">
                    <a:srgbClr val="002060"/>
                  </a:glow>
                  <a:outerShdw blurRad="38100" dist="22860" dir="5400000" algn="tl" rotWithShape="0">
                    <a:srgbClr val="000000">
                      <a:alpha val="30000"/>
                    </a:srgbClr>
                  </a:outerShdw>
                </a:effectLst>
                <a:latin typeface="Comic Sans MS" pitchFamily="66" charset="0"/>
                <a:ea typeface="Times New Roman" panose="02020603050405020304" pitchFamily="18" charset="0"/>
                <a:cs typeface="Times New Roman" panose="02020603050405020304" pitchFamily="18" charset="0"/>
              </a:rPr>
              <a:t>of the trumpet,</a:t>
            </a:r>
            <a:r>
              <a:rPr lang="en-US" b="1" dirty="0">
                <a:ln w="10160">
                  <a:solidFill>
                    <a:schemeClr val="accent5"/>
                  </a:solidFill>
                  <a:prstDash val="solid"/>
                </a:ln>
                <a:solidFill>
                  <a:srgbClr val="FFFFFF"/>
                </a:solidFill>
                <a:effectLst>
                  <a:glow rad="101600">
                    <a:srgbClr val="002060"/>
                  </a:glow>
                  <a:outerShdw blurRad="38100" dist="22860" dir="5400000" algn="tl" rotWithShape="0">
                    <a:srgbClr val="000000">
                      <a:alpha val="30000"/>
                    </a:srgbClr>
                  </a:outerShdw>
                </a:effectLst>
                <a:latin typeface="Comic Sans MS" pitchFamily="66" charset="0"/>
                <a:ea typeface="Times New Roman" panose="02020603050405020304" pitchFamily="18" charset="0"/>
                <a:cs typeface="Times New Roman" panose="02020603050405020304" pitchFamily="18" charset="0"/>
              </a:rPr>
              <a:t> </a:t>
            </a:r>
            <a:br>
              <a:rPr lang="en-US" b="1" dirty="0">
                <a:ln w="10160">
                  <a:solidFill>
                    <a:schemeClr val="accent5"/>
                  </a:solidFill>
                  <a:prstDash val="solid"/>
                </a:ln>
                <a:solidFill>
                  <a:srgbClr val="FFFFFF"/>
                </a:solidFill>
                <a:effectLst>
                  <a:glow rad="101600">
                    <a:srgbClr val="002060"/>
                  </a:glow>
                  <a:outerShdw blurRad="38100" dist="22860" dir="5400000" algn="tl" rotWithShape="0">
                    <a:srgbClr val="000000">
                      <a:alpha val="30000"/>
                    </a:srgbClr>
                  </a:outerShdw>
                </a:effectLst>
                <a:latin typeface="Comic Sans MS" pitchFamily="66" charset="0"/>
                <a:ea typeface="Times New Roman" panose="02020603050405020304" pitchFamily="18" charset="0"/>
                <a:cs typeface="Times New Roman" panose="02020603050405020304" pitchFamily="18" charset="0"/>
              </a:rPr>
            </a:br>
            <a:r>
              <a:rPr lang="en-US" b="1" u="sng" dirty="0">
                <a:ln w="10160">
                  <a:solidFill>
                    <a:schemeClr val="accent5"/>
                  </a:solidFill>
                  <a:prstDash val="solid"/>
                </a:ln>
                <a:solidFill>
                  <a:srgbClr val="FFFFFF"/>
                </a:solidFill>
                <a:effectLst>
                  <a:glow rad="101600">
                    <a:srgbClr val="002060"/>
                  </a:glow>
                  <a:outerShdw blurRad="38100" dist="22860" dir="5400000" algn="tl" rotWithShape="0">
                    <a:srgbClr val="000000">
                      <a:alpha val="30000"/>
                    </a:srgbClr>
                  </a:outerShdw>
                </a:effectLst>
                <a:latin typeface="Comic Sans MS" pitchFamily="66" charset="0"/>
                <a:ea typeface="Times New Roman" panose="02020603050405020304" pitchFamily="18" charset="0"/>
                <a:cs typeface="Times New Roman" panose="02020603050405020304" pitchFamily="18" charset="0"/>
                <a:hlinkClick r:id="rId5" tooltip="Biblos Lexicon">
                  <a:extLst>
                    <a:ext uri="{A12FA001-AC4F-418D-AE19-62706E023703}">
                      <ahyp:hlinkClr xmlns="" xmlns:ahyp="http://schemas.microsoft.com/office/drawing/2018/hyperlinkcolor" val="tx"/>
                    </a:ext>
                  </a:extLst>
                </a:hlinkClick>
              </a:rPr>
              <a:t>Josh 6:6</a:t>
            </a:r>
            <a:r>
              <a:rPr lang="en-US" dirty="0">
                <a:ln w="10160">
                  <a:solidFill>
                    <a:schemeClr val="accent5"/>
                  </a:solidFill>
                  <a:prstDash val="solid"/>
                </a:ln>
                <a:solidFill>
                  <a:srgbClr val="FFFFFF"/>
                </a:solidFill>
                <a:effectLst>
                  <a:glow rad="101600">
                    <a:srgbClr val="002060"/>
                  </a:glow>
                  <a:outerShdw blurRad="38100" dist="22860" dir="5400000" algn="tl" rotWithShape="0">
                    <a:srgbClr val="000000">
                      <a:alpha val="30000"/>
                    </a:srgbClr>
                  </a:outerShdw>
                </a:effectLst>
                <a:latin typeface="Comic Sans MS" pitchFamily="66" charset="0"/>
                <a:ea typeface="Times New Roman" panose="02020603050405020304" pitchFamily="18" charset="0"/>
                <a:cs typeface="Times New Roman" panose="02020603050405020304" pitchFamily="18" charset="0"/>
              </a:rPr>
              <a:t>  </a:t>
            </a:r>
            <a:r>
              <a:rPr lang="en-US" b="1" dirty="0">
                <a:ln w="10160">
                  <a:solidFill>
                    <a:schemeClr val="accent5"/>
                  </a:solidFill>
                  <a:prstDash val="solid"/>
                </a:ln>
                <a:solidFill>
                  <a:srgbClr val="FFFFFF"/>
                </a:solidFill>
                <a:effectLst>
                  <a:glow rad="101600">
                    <a:srgbClr val="002060"/>
                  </a:glow>
                  <a:outerShdw blurRad="38100" dist="22860" dir="5400000" algn="tl" rotWithShape="0">
                    <a:srgbClr val="000000">
                      <a:alpha val="30000"/>
                    </a:srgbClr>
                  </a:outerShdw>
                </a:effectLst>
                <a:latin typeface="Comic Sans MS" pitchFamily="66" charset="0"/>
                <a:ea typeface="Times New Roman" panose="02020603050405020304" pitchFamily="18" charset="0"/>
                <a:cs typeface="Times New Roman" panose="02020603050405020304" pitchFamily="18" charset="0"/>
              </a:rPr>
              <a:t>seven </a:t>
            </a:r>
            <a:r>
              <a:rPr lang="en-US" b="1" i="1" dirty="0">
                <a:ln w="10160">
                  <a:solidFill>
                    <a:schemeClr val="accent5"/>
                  </a:solidFill>
                  <a:prstDash val="solid"/>
                </a:ln>
                <a:solidFill>
                  <a:srgbClr val="FFFFFF"/>
                </a:solidFill>
                <a:effectLst>
                  <a:glow rad="101600">
                    <a:srgbClr val="002060"/>
                  </a:glow>
                  <a:outerShdw blurRad="38100" dist="22860" dir="5400000" algn="tl" rotWithShape="0">
                    <a:srgbClr val="000000">
                      <a:alpha val="30000"/>
                    </a:srgbClr>
                  </a:outerShdw>
                </a:effectLst>
                <a:latin typeface="Comic Sans MS" pitchFamily="66" charset="0"/>
                <a:ea typeface="Times New Roman" panose="02020603050405020304" pitchFamily="18" charset="0"/>
                <a:cs typeface="Times New Roman" panose="02020603050405020304" pitchFamily="18" charset="0"/>
              </a:rPr>
              <a:t>trumpets</a:t>
            </a:r>
            <a:r>
              <a:rPr lang="en-US" b="1" dirty="0">
                <a:ln w="10160">
                  <a:solidFill>
                    <a:schemeClr val="accent5"/>
                  </a:solidFill>
                  <a:prstDash val="solid"/>
                </a:ln>
                <a:solidFill>
                  <a:srgbClr val="FFFFFF"/>
                </a:solidFill>
                <a:effectLst>
                  <a:glow rad="101600">
                    <a:srgbClr val="002060"/>
                  </a:glow>
                  <a:outerShdw blurRad="38100" dist="22860" dir="5400000" algn="tl" rotWithShape="0">
                    <a:srgbClr val="000000">
                      <a:alpha val="30000"/>
                    </a:srgbClr>
                  </a:outerShdw>
                </a:effectLst>
                <a:latin typeface="Comic Sans MS" pitchFamily="66" charset="0"/>
                <a:ea typeface="Times New Roman" panose="02020603050405020304" pitchFamily="18" charset="0"/>
                <a:cs typeface="Times New Roman" panose="02020603050405020304" pitchFamily="18" charset="0"/>
              </a:rPr>
              <a:t> of rams' horns</a:t>
            </a:r>
          </a:p>
          <a:p>
            <a:r>
              <a:rPr lang="en-US" b="1" u="sng" dirty="0">
                <a:ln w="10160">
                  <a:solidFill>
                    <a:schemeClr val="accent5"/>
                  </a:solidFill>
                  <a:prstDash val="solid"/>
                </a:ln>
                <a:solidFill>
                  <a:srgbClr val="FFFFFF"/>
                </a:solidFill>
                <a:effectLst>
                  <a:glow rad="101600">
                    <a:srgbClr val="002060"/>
                  </a:glow>
                  <a:outerShdw blurRad="38100" dist="22860" dir="5400000" algn="tl" rotWithShape="0">
                    <a:srgbClr val="000000">
                      <a:alpha val="30000"/>
                    </a:srgbClr>
                  </a:outerShdw>
                </a:effectLst>
                <a:latin typeface="Comic Sans MS" pitchFamily="66" charset="0"/>
                <a:ea typeface="Times New Roman" panose="02020603050405020304" pitchFamily="18" charset="0"/>
                <a:cs typeface="Times New Roman" panose="02020603050405020304" pitchFamily="18" charset="0"/>
                <a:hlinkClick r:id="rId6" tooltip="Biblos Lexicon">
                  <a:extLst>
                    <a:ext uri="{A12FA001-AC4F-418D-AE19-62706E023703}">
                      <ahyp:hlinkClr xmlns="" xmlns:ahyp="http://schemas.microsoft.com/office/drawing/2018/hyperlinkcolor" val="tx"/>
                    </a:ext>
                  </a:extLst>
                </a:hlinkClick>
              </a:rPr>
              <a:t>Josh 6:8</a:t>
            </a:r>
            <a:r>
              <a:rPr lang="en-US" b="1" dirty="0">
                <a:ln w="10160">
                  <a:solidFill>
                    <a:schemeClr val="accent5"/>
                  </a:solidFill>
                  <a:prstDash val="solid"/>
                </a:ln>
                <a:solidFill>
                  <a:srgbClr val="FFFFFF"/>
                </a:solidFill>
                <a:effectLst>
                  <a:glow rad="101600">
                    <a:srgbClr val="002060"/>
                  </a:glow>
                  <a:outerShdw blurRad="38100" dist="22860" dir="5400000" algn="tl" rotWithShape="0">
                    <a:srgbClr val="000000">
                      <a:alpha val="30000"/>
                    </a:srgbClr>
                  </a:outerShdw>
                </a:effectLst>
                <a:latin typeface="Comic Sans MS" pitchFamily="66" charset="0"/>
                <a:ea typeface="Times New Roman" panose="02020603050405020304" pitchFamily="18" charset="0"/>
                <a:cs typeface="Times New Roman" panose="02020603050405020304" pitchFamily="18" charset="0"/>
              </a:rPr>
              <a:t>  the seven </a:t>
            </a:r>
            <a:r>
              <a:rPr lang="en-US" b="1" i="1" dirty="0">
                <a:ln w="10160">
                  <a:solidFill>
                    <a:schemeClr val="accent5"/>
                  </a:solidFill>
                  <a:prstDash val="solid"/>
                </a:ln>
                <a:solidFill>
                  <a:srgbClr val="FFFFFF"/>
                </a:solidFill>
                <a:effectLst>
                  <a:glow rad="101600">
                    <a:srgbClr val="002060"/>
                  </a:glow>
                  <a:outerShdw blurRad="38100" dist="22860" dir="5400000" algn="tl" rotWithShape="0">
                    <a:srgbClr val="000000">
                      <a:alpha val="30000"/>
                    </a:srgbClr>
                  </a:outerShdw>
                </a:effectLst>
                <a:latin typeface="Comic Sans MS" pitchFamily="66" charset="0"/>
                <a:ea typeface="Times New Roman" panose="02020603050405020304" pitchFamily="18" charset="0"/>
                <a:cs typeface="Times New Roman" panose="02020603050405020304" pitchFamily="18" charset="0"/>
              </a:rPr>
              <a:t>trumpets</a:t>
            </a:r>
            <a:r>
              <a:rPr lang="en-US" b="1" dirty="0">
                <a:ln w="10160">
                  <a:solidFill>
                    <a:schemeClr val="accent5"/>
                  </a:solidFill>
                  <a:prstDash val="solid"/>
                </a:ln>
                <a:solidFill>
                  <a:srgbClr val="FFFFFF"/>
                </a:solidFill>
                <a:effectLst>
                  <a:glow rad="101600">
                    <a:srgbClr val="002060"/>
                  </a:glow>
                  <a:outerShdw blurRad="38100" dist="22860" dir="5400000" algn="tl" rotWithShape="0">
                    <a:srgbClr val="000000">
                      <a:alpha val="30000"/>
                    </a:srgbClr>
                  </a:outerShdw>
                </a:effectLst>
                <a:latin typeface="Comic Sans MS" pitchFamily="66" charset="0"/>
                <a:ea typeface="Times New Roman" panose="02020603050405020304" pitchFamily="18" charset="0"/>
                <a:cs typeface="Times New Roman" panose="02020603050405020304" pitchFamily="18" charset="0"/>
              </a:rPr>
              <a:t> of rams' horns</a:t>
            </a:r>
            <a:br>
              <a:rPr lang="en-US" b="1" dirty="0">
                <a:ln w="10160">
                  <a:solidFill>
                    <a:schemeClr val="accent5"/>
                  </a:solidFill>
                  <a:prstDash val="solid"/>
                </a:ln>
                <a:solidFill>
                  <a:srgbClr val="FFFFFF"/>
                </a:solidFill>
                <a:effectLst>
                  <a:glow rad="101600">
                    <a:srgbClr val="002060"/>
                  </a:glow>
                  <a:outerShdw blurRad="38100" dist="22860" dir="5400000" algn="tl" rotWithShape="0">
                    <a:srgbClr val="000000">
                      <a:alpha val="30000"/>
                    </a:srgbClr>
                  </a:outerShdw>
                </a:effectLst>
                <a:latin typeface="Comic Sans MS" pitchFamily="66" charset="0"/>
                <a:ea typeface="Times New Roman" panose="02020603050405020304" pitchFamily="18" charset="0"/>
                <a:cs typeface="Times New Roman" panose="02020603050405020304" pitchFamily="18" charset="0"/>
              </a:rPr>
            </a:br>
            <a:r>
              <a:rPr lang="en-US" b="1" u="sng" dirty="0">
                <a:ln w="10160">
                  <a:solidFill>
                    <a:schemeClr val="accent5"/>
                  </a:solidFill>
                  <a:prstDash val="solid"/>
                </a:ln>
                <a:solidFill>
                  <a:srgbClr val="FFFFFF"/>
                </a:solidFill>
                <a:effectLst>
                  <a:glow rad="101600">
                    <a:srgbClr val="002060"/>
                  </a:glow>
                  <a:outerShdw blurRad="38100" dist="22860" dir="5400000" algn="tl" rotWithShape="0">
                    <a:srgbClr val="000000">
                      <a:alpha val="30000"/>
                    </a:srgbClr>
                  </a:outerShdw>
                </a:effectLst>
                <a:latin typeface="Comic Sans MS" pitchFamily="66" charset="0"/>
                <a:ea typeface="Times New Roman" panose="02020603050405020304" pitchFamily="18" charset="0"/>
                <a:cs typeface="Times New Roman" panose="02020603050405020304" pitchFamily="18" charset="0"/>
                <a:hlinkClick r:id="rId6" tooltip="Biblos Lexicon">
                  <a:extLst>
                    <a:ext uri="{A12FA001-AC4F-418D-AE19-62706E023703}">
                      <ahyp:hlinkClr xmlns="" xmlns:ahyp="http://schemas.microsoft.com/office/drawing/2018/hyperlinkcolor" val="tx"/>
                    </a:ext>
                  </a:extLst>
                </a:hlinkClick>
              </a:rPr>
              <a:t>Josh 6:8</a:t>
            </a:r>
            <a:r>
              <a:rPr lang="en-US" b="1" dirty="0">
                <a:ln w="10160">
                  <a:solidFill>
                    <a:schemeClr val="accent5"/>
                  </a:solidFill>
                  <a:prstDash val="solid"/>
                </a:ln>
                <a:solidFill>
                  <a:srgbClr val="FFFFFF"/>
                </a:solidFill>
                <a:effectLst>
                  <a:glow rad="101600">
                    <a:srgbClr val="002060"/>
                  </a:glow>
                  <a:outerShdw blurRad="38100" dist="22860" dir="5400000" algn="tl" rotWithShape="0">
                    <a:srgbClr val="000000">
                      <a:alpha val="30000"/>
                    </a:srgbClr>
                  </a:outerShdw>
                </a:effectLst>
                <a:latin typeface="Comic Sans MS" pitchFamily="66" charset="0"/>
                <a:ea typeface="Times New Roman" panose="02020603050405020304" pitchFamily="18" charset="0"/>
                <a:cs typeface="Times New Roman" panose="02020603050405020304" pitchFamily="18" charset="0"/>
              </a:rPr>
              <a:t>  and blew </a:t>
            </a:r>
            <a:r>
              <a:rPr lang="en-US" b="1" i="1" dirty="0">
                <a:ln w="10160">
                  <a:solidFill>
                    <a:schemeClr val="accent5"/>
                  </a:solidFill>
                  <a:prstDash val="solid"/>
                </a:ln>
                <a:solidFill>
                  <a:srgbClr val="FFFFFF"/>
                </a:solidFill>
                <a:effectLst>
                  <a:glow rad="101600">
                    <a:srgbClr val="002060"/>
                  </a:glow>
                  <a:outerShdw blurRad="38100" dist="22860" dir="5400000" algn="tl" rotWithShape="0">
                    <a:srgbClr val="000000">
                      <a:alpha val="30000"/>
                    </a:srgbClr>
                  </a:outerShdw>
                </a:effectLst>
                <a:latin typeface="Comic Sans MS" pitchFamily="66" charset="0"/>
                <a:ea typeface="Times New Roman" panose="02020603050405020304" pitchFamily="18" charset="0"/>
                <a:cs typeface="Times New Roman" panose="02020603050405020304" pitchFamily="18" charset="0"/>
              </a:rPr>
              <a:t>with the trumpets:</a:t>
            </a:r>
            <a:r>
              <a:rPr lang="en-US" b="1" dirty="0">
                <a:ln w="10160">
                  <a:solidFill>
                    <a:schemeClr val="accent5"/>
                  </a:solidFill>
                  <a:prstDash val="solid"/>
                </a:ln>
                <a:solidFill>
                  <a:srgbClr val="FFFFFF"/>
                </a:solidFill>
                <a:effectLst>
                  <a:glow rad="101600">
                    <a:srgbClr val="002060"/>
                  </a:glow>
                  <a:outerShdw blurRad="38100" dist="22860" dir="5400000" algn="tl" rotWithShape="0">
                    <a:srgbClr val="000000">
                      <a:alpha val="30000"/>
                    </a:srgbClr>
                  </a:outerShdw>
                </a:effectLst>
                <a:latin typeface="Comic Sans MS" pitchFamily="66" charset="0"/>
                <a:ea typeface="Times New Roman" panose="02020603050405020304" pitchFamily="18" charset="0"/>
                <a:cs typeface="Times New Roman" panose="02020603050405020304" pitchFamily="18" charset="0"/>
              </a:rPr>
              <a:t> and the ark</a:t>
            </a:r>
            <a:br>
              <a:rPr lang="en-US" b="1" dirty="0">
                <a:ln w="10160">
                  <a:solidFill>
                    <a:schemeClr val="accent5"/>
                  </a:solidFill>
                  <a:prstDash val="solid"/>
                </a:ln>
                <a:solidFill>
                  <a:srgbClr val="FFFFFF"/>
                </a:solidFill>
                <a:effectLst>
                  <a:glow rad="101600">
                    <a:srgbClr val="002060"/>
                  </a:glow>
                  <a:outerShdw blurRad="38100" dist="22860" dir="5400000" algn="tl" rotWithShape="0">
                    <a:srgbClr val="000000">
                      <a:alpha val="30000"/>
                    </a:srgbClr>
                  </a:outerShdw>
                </a:effectLst>
                <a:latin typeface="Comic Sans MS" pitchFamily="66" charset="0"/>
                <a:ea typeface="Times New Roman" panose="02020603050405020304" pitchFamily="18" charset="0"/>
                <a:cs typeface="Times New Roman" panose="02020603050405020304" pitchFamily="18" charset="0"/>
              </a:rPr>
            </a:br>
            <a:r>
              <a:rPr lang="en-US" b="1" dirty="0">
                <a:ln w="10160">
                  <a:solidFill>
                    <a:schemeClr val="accent5"/>
                  </a:solidFill>
                  <a:prstDash val="solid"/>
                </a:ln>
                <a:solidFill>
                  <a:srgbClr val="FFFFFF"/>
                </a:solidFill>
                <a:effectLst>
                  <a:glow rad="101600">
                    <a:srgbClr val="002060"/>
                  </a:glow>
                  <a:outerShdw blurRad="38100" dist="22860" dir="5400000" algn="tl" rotWithShape="0">
                    <a:srgbClr val="000000">
                      <a:alpha val="30000"/>
                    </a:srgbClr>
                  </a:outerShdw>
                </a:effectLst>
                <a:latin typeface="Comic Sans MS" pitchFamily="66" charset="0"/>
                <a:ea typeface="Times New Roman" panose="02020603050405020304" pitchFamily="18" charset="0"/>
                <a:cs typeface="Times New Roman" panose="02020603050405020304" pitchFamily="18" charset="0"/>
                <a:hlinkClick r:id="rId7" tooltip="Biblos Lexicon">
                  <a:extLst>
                    <a:ext uri="{A12FA001-AC4F-418D-AE19-62706E023703}">
                      <ahyp:hlinkClr xmlns="" xmlns:ahyp="http://schemas.microsoft.com/office/drawing/2018/hyperlinkcolor" val="tx"/>
                    </a:ext>
                  </a:extLst>
                </a:hlinkClick>
              </a:rPr>
              <a:t>Josh 6:9</a:t>
            </a:r>
            <a:r>
              <a:rPr lang="en-US" b="1" dirty="0">
                <a:ln w="10160">
                  <a:solidFill>
                    <a:schemeClr val="accent5"/>
                  </a:solidFill>
                  <a:prstDash val="solid"/>
                </a:ln>
                <a:solidFill>
                  <a:srgbClr val="FFFFFF"/>
                </a:solidFill>
                <a:effectLst>
                  <a:glow rad="101600">
                    <a:srgbClr val="002060"/>
                  </a:glow>
                  <a:outerShdw blurRad="38100" dist="22860" dir="5400000" algn="tl" rotWithShape="0">
                    <a:srgbClr val="000000">
                      <a:alpha val="30000"/>
                    </a:srgbClr>
                  </a:outerShdw>
                </a:effectLst>
                <a:latin typeface="Comic Sans MS" pitchFamily="66" charset="0"/>
                <a:ea typeface="Times New Roman" panose="02020603050405020304" pitchFamily="18" charset="0"/>
                <a:cs typeface="Times New Roman" panose="02020603050405020304" pitchFamily="18" charset="0"/>
              </a:rPr>
              <a:t>  that blew </a:t>
            </a:r>
            <a:r>
              <a:rPr lang="en-US" b="1" i="1" dirty="0">
                <a:ln w="10160">
                  <a:solidFill>
                    <a:schemeClr val="accent5"/>
                  </a:solidFill>
                  <a:prstDash val="solid"/>
                </a:ln>
                <a:solidFill>
                  <a:srgbClr val="FFFFFF"/>
                </a:solidFill>
                <a:effectLst>
                  <a:glow rad="101600">
                    <a:srgbClr val="002060"/>
                  </a:glow>
                  <a:outerShdw blurRad="38100" dist="22860" dir="5400000" algn="tl" rotWithShape="0">
                    <a:srgbClr val="000000">
                      <a:alpha val="30000"/>
                    </a:srgbClr>
                  </a:outerShdw>
                </a:effectLst>
                <a:latin typeface="Comic Sans MS" pitchFamily="66" charset="0"/>
                <a:ea typeface="Times New Roman" panose="02020603050405020304" pitchFamily="18" charset="0"/>
                <a:cs typeface="Times New Roman" panose="02020603050405020304" pitchFamily="18" charset="0"/>
              </a:rPr>
              <a:t>with the trumpets,</a:t>
            </a:r>
            <a:r>
              <a:rPr lang="en-US" b="1" dirty="0">
                <a:ln w="10160">
                  <a:solidFill>
                    <a:schemeClr val="accent5"/>
                  </a:solidFill>
                  <a:prstDash val="solid"/>
                </a:ln>
                <a:solidFill>
                  <a:srgbClr val="FFFFFF"/>
                </a:solidFill>
                <a:effectLst>
                  <a:glow rad="101600">
                    <a:srgbClr val="002060"/>
                  </a:glow>
                  <a:outerShdw blurRad="38100" dist="22860" dir="5400000" algn="tl" rotWithShape="0">
                    <a:srgbClr val="000000">
                      <a:alpha val="30000"/>
                    </a:srgbClr>
                  </a:outerShdw>
                </a:effectLst>
                <a:latin typeface="Comic Sans MS" pitchFamily="66" charset="0"/>
                <a:ea typeface="Times New Roman" panose="02020603050405020304" pitchFamily="18" charset="0"/>
                <a:cs typeface="Times New Roman" panose="02020603050405020304" pitchFamily="18" charset="0"/>
              </a:rPr>
              <a:t> </a:t>
            </a:r>
            <a:br>
              <a:rPr lang="en-US" b="1" dirty="0">
                <a:ln w="10160">
                  <a:solidFill>
                    <a:schemeClr val="accent5"/>
                  </a:solidFill>
                  <a:prstDash val="solid"/>
                </a:ln>
                <a:solidFill>
                  <a:srgbClr val="FFFFFF"/>
                </a:solidFill>
                <a:effectLst>
                  <a:glow rad="101600">
                    <a:srgbClr val="002060"/>
                  </a:glow>
                  <a:outerShdw blurRad="38100" dist="22860" dir="5400000" algn="tl" rotWithShape="0">
                    <a:srgbClr val="000000">
                      <a:alpha val="30000"/>
                    </a:srgbClr>
                  </a:outerShdw>
                </a:effectLst>
                <a:latin typeface="Comic Sans MS" pitchFamily="66" charset="0"/>
                <a:ea typeface="Times New Roman" panose="02020603050405020304" pitchFamily="18" charset="0"/>
                <a:cs typeface="Times New Roman" panose="02020603050405020304" pitchFamily="18" charset="0"/>
              </a:rPr>
            </a:br>
            <a:r>
              <a:rPr lang="en-US" b="1" dirty="0">
                <a:ln w="10160">
                  <a:solidFill>
                    <a:schemeClr val="accent5"/>
                  </a:solidFill>
                  <a:prstDash val="solid"/>
                </a:ln>
                <a:solidFill>
                  <a:srgbClr val="FFFFFF"/>
                </a:solidFill>
                <a:effectLst>
                  <a:glow rad="101600">
                    <a:srgbClr val="002060"/>
                  </a:glow>
                  <a:outerShdw blurRad="38100" dist="22860" dir="5400000" algn="tl" rotWithShape="0">
                    <a:srgbClr val="000000">
                      <a:alpha val="30000"/>
                    </a:srgbClr>
                  </a:outerShdw>
                </a:effectLst>
                <a:latin typeface="Comic Sans MS" pitchFamily="66" charset="0"/>
                <a:ea typeface="Times New Roman" panose="02020603050405020304" pitchFamily="18" charset="0"/>
                <a:cs typeface="Times New Roman" panose="02020603050405020304" pitchFamily="18" charset="0"/>
              </a:rPr>
              <a:t>            and the rereward</a:t>
            </a:r>
            <a:br>
              <a:rPr lang="en-US" b="1" dirty="0">
                <a:ln w="10160">
                  <a:solidFill>
                    <a:schemeClr val="accent5"/>
                  </a:solidFill>
                  <a:prstDash val="solid"/>
                </a:ln>
                <a:solidFill>
                  <a:srgbClr val="FFFFFF"/>
                </a:solidFill>
                <a:effectLst>
                  <a:glow rad="101600">
                    <a:srgbClr val="002060"/>
                  </a:glow>
                  <a:outerShdw blurRad="38100" dist="22860" dir="5400000" algn="tl" rotWithShape="0">
                    <a:srgbClr val="000000">
                      <a:alpha val="30000"/>
                    </a:srgbClr>
                  </a:outerShdw>
                </a:effectLst>
                <a:latin typeface="Comic Sans MS" pitchFamily="66" charset="0"/>
                <a:ea typeface="Times New Roman" panose="02020603050405020304" pitchFamily="18" charset="0"/>
                <a:cs typeface="Times New Roman" panose="02020603050405020304" pitchFamily="18" charset="0"/>
              </a:rPr>
            </a:br>
            <a:r>
              <a:rPr lang="en-US" b="1" u="sng" dirty="0">
                <a:ln w="10160">
                  <a:solidFill>
                    <a:schemeClr val="accent5"/>
                  </a:solidFill>
                  <a:prstDash val="solid"/>
                </a:ln>
                <a:solidFill>
                  <a:srgbClr val="FFFFFF"/>
                </a:solidFill>
                <a:effectLst>
                  <a:glow rad="101600">
                    <a:srgbClr val="002060"/>
                  </a:glow>
                  <a:outerShdw blurRad="38100" dist="22860" dir="5400000" algn="tl" rotWithShape="0">
                    <a:srgbClr val="000000">
                      <a:alpha val="30000"/>
                    </a:srgbClr>
                  </a:outerShdw>
                </a:effectLst>
                <a:latin typeface="Comic Sans MS" pitchFamily="66" charset="0"/>
                <a:ea typeface="Times New Roman" panose="02020603050405020304" pitchFamily="18" charset="0"/>
                <a:cs typeface="Times New Roman" panose="02020603050405020304" pitchFamily="18" charset="0"/>
                <a:hlinkClick r:id="rId7" tooltip="Biblos Lexicon">
                  <a:extLst>
                    <a:ext uri="{A12FA001-AC4F-418D-AE19-62706E023703}">
                      <ahyp:hlinkClr xmlns="" xmlns:ahyp="http://schemas.microsoft.com/office/drawing/2018/hyperlinkcolor" val="tx"/>
                    </a:ext>
                  </a:extLst>
                </a:hlinkClick>
              </a:rPr>
              <a:t>Josh 6:9</a:t>
            </a:r>
            <a:r>
              <a:rPr lang="en-US" b="1" dirty="0">
                <a:ln w="10160">
                  <a:solidFill>
                    <a:schemeClr val="accent5"/>
                  </a:solidFill>
                  <a:prstDash val="solid"/>
                </a:ln>
                <a:solidFill>
                  <a:srgbClr val="FFFFFF"/>
                </a:solidFill>
                <a:effectLst>
                  <a:glow rad="101600">
                    <a:srgbClr val="002060"/>
                  </a:glow>
                  <a:outerShdw blurRad="38100" dist="22860" dir="5400000" algn="tl" rotWithShape="0">
                    <a:srgbClr val="000000">
                      <a:alpha val="30000"/>
                    </a:srgbClr>
                  </a:outerShdw>
                </a:effectLst>
                <a:latin typeface="Comic Sans MS" pitchFamily="66" charset="0"/>
                <a:ea typeface="Times New Roman" panose="02020603050405020304" pitchFamily="18" charset="0"/>
                <a:cs typeface="Times New Roman" panose="02020603050405020304" pitchFamily="18" charset="0"/>
              </a:rPr>
              <a:t>  and blowing </a:t>
            </a:r>
            <a:r>
              <a:rPr lang="en-US" b="1" i="1" dirty="0">
                <a:ln w="10160">
                  <a:solidFill>
                    <a:schemeClr val="accent5"/>
                  </a:solidFill>
                  <a:prstDash val="solid"/>
                </a:ln>
                <a:solidFill>
                  <a:srgbClr val="FFFFFF"/>
                </a:solidFill>
                <a:effectLst>
                  <a:glow rad="101600">
                    <a:srgbClr val="002060"/>
                  </a:glow>
                  <a:outerShdw blurRad="38100" dist="22860" dir="5400000" algn="tl" rotWithShape="0">
                    <a:srgbClr val="000000">
                      <a:alpha val="30000"/>
                    </a:srgbClr>
                  </a:outerShdw>
                </a:effectLst>
                <a:latin typeface="Comic Sans MS" pitchFamily="66" charset="0"/>
                <a:ea typeface="Times New Roman" panose="02020603050405020304" pitchFamily="18" charset="0"/>
                <a:cs typeface="Times New Roman" panose="02020603050405020304" pitchFamily="18" charset="0"/>
              </a:rPr>
              <a:t>with the trumpets</a:t>
            </a:r>
            <a:r>
              <a:rPr lang="en-US" b="1" dirty="0">
                <a:ln w="10160">
                  <a:solidFill>
                    <a:schemeClr val="accent5"/>
                  </a:solidFill>
                  <a:prstDash val="solid"/>
                </a:ln>
                <a:solidFill>
                  <a:srgbClr val="FFFFFF"/>
                </a:solidFill>
                <a:effectLst>
                  <a:glow rad="101600">
                    <a:srgbClr val="002060"/>
                  </a:glow>
                  <a:outerShdw blurRad="38100" dist="22860" dir="5400000" algn="tl" rotWithShape="0">
                    <a:srgbClr val="000000">
                      <a:alpha val="30000"/>
                    </a:srgbClr>
                  </a:outerShdw>
                </a:effectLst>
                <a:latin typeface="Comic Sans MS" pitchFamily="66" charset="0"/>
                <a:ea typeface="Times New Roman" panose="02020603050405020304" pitchFamily="18" charset="0"/>
                <a:cs typeface="Times New Roman" panose="02020603050405020304" pitchFamily="18" charset="0"/>
              </a:rPr>
              <a:t/>
            </a:r>
            <a:br>
              <a:rPr lang="en-US" b="1" dirty="0">
                <a:ln w="10160">
                  <a:solidFill>
                    <a:schemeClr val="accent5"/>
                  </a:solidFill>
                  <a:prstDash val="solid"/>
                </a:ln>
                <a:solidFill>
                  <a:srgbClr val="FFFFFF"/>
                </a:solidFill>
                <a:effectLst>
                  <a:glow rad="101600">
                    <a:srgbClr val="002060"/>
                  </a:glow>
                  <a:outerShdw blurRad="38100" dist="22860" dir="5400000" algn="tl" rotWithShape="0">
                    <a:srgbClr val="000000">
                      <a:alpha val="30000"/>
                    </a:srgbClr>
                  </a:outerShdw>
                </a:effectLst>
                <a:latin typeface="Comic Sans MS" pitchFamily="66" charset="0"/>
                <a:ea typeface="Times New Roman" panose="02020603050405020304" pitchFamily="18" charset="0"/>
                <a:cs typeface="Times New Roman" panose="02020603050405020304" pitchFamily="18" charset="0"/>
              </a:rPr>
            </a:br>
            <a:r>
              <a:rPr lang="en-US" b="1" u="sng" dirty="0">
                <a:ln w="10160">
                  <a:solidFill>
                    <a:schemeClr val="accent5"/>
                  </a:solidFill>
                  <a:prstDash val="solid"/>
                </a:ln>
                <a:solidFill>
                  <a:srgbClr val="FFFFFF"/>
                </a:solidFill>
                <a:effectLst>
                  <a:glow rad="101600">
                    <a:srgbClr val="002060"/>
                  </a:glow>
                  <a:outerShdw blurRad="38100" dist="22860" dir="5400000" algn="tl" rotWithShape="0">
                    <a:srgbClr val="000000">
                      <a:alpha val="30000"/>
                    </a:srgbClr>
                  </a:outerShdw>
                </a:effectLst>
                <a:latin typeface="Comic Sans MS" pitchFamily="66" charset="0"/>
                <a:cs typeface="Arial" panose="020B0604020202020204" pitchFamily="34" charset="0"/>
                <a:hlinkClick r:id="rId8" tooltip="Biblos Lexicon">
                  <a:extLst>
                    <a:ext uri="{A12FA001-AC4F-418D-AE19-62706E023703}">
                      <ahyp:hlinkClr xmlns="" xmlns:ahyp="http://schemas.microsoft.com/office/drawing/2018/hyperlinkcolor" val="tx"/>
                    </a:ext>
                  </a:extLst>
                </a:hlinkClick>
              </a:rPr>
              <a:t>Josh 6:13</a:t>
            </a:r>
            <a:r>
              <a:rPr lang="en-US" b="1" dirty="0">
                <a:ln w="10160">
                  <a:solidFill>
                    <a:schemeClr val="accent5"/>
                  </a:solidFill>
                  <a:prstDash val="solid"/>
                </a:ln>
                <a:solidFill>
                  <a:srgbClr val="FFFFFF"/>
                </a:solidFill>
                <a:effectLst>
                  <a:glow rad="101600">
                    <a:srgbClr val="002060"/>
                  </a:glow>
                  <a:outerShdw blurRad="38100" dist="22860" dir="5400000" algn="tl" rotWithShape="0">
                    <a:srgbClr val="000000">
                      <a:alpha val="30000"/>
                    </a:srgbClr>
                  </a:outerShdw>
                </a:effectLst>
                <a:latin typeface="Comic Sans MS" pitchFamily="66" charset="0"/>
                <a:cs typeface="Arial" panose="020B0604020202020204" pitchFamily="34" charset="0"/>
              </a:rPr>
              <a:t>  </a:t>
            </a:r>
            <a:r>
              <a:rPr lang="en-US" b="1" dirty="0">
                <a:ln w="10160">
                  <a:solidFill>
                    <a:schemeClr val="accent5"/>
                  </a:solidFill>
                  <a:prstDash val="solid"/>
                </a:ln>
                <a:solidFill>
                  <a:srgbClr val="FFFFFF"/>
                </a:solidFill>
                <a:effectLst>
                  <a:glow rad="101600">
                    <a:srgbClr val="002060"/>
                  </a:glow>
                  <a:outerShdw blurRad="38100" dist="22860" dir="5400000" algn="tl" rotWithShape="0">
                    <a:srgbClr val="000000">
                      <a:alpha val="30000"/>
                    </a:srgbClr>
                  </a:outerShdw>
                </a:effectLst>
                <a:latin typeface="Comic Sans MS" pitchFamily="66" charset="0"/>
              </a:rPr>
              <a:t>seven </a:t>
            </a:r>
            <a:r>
              <a:rPr lang="en-US" b="1" i="1" dirty="0">
                <a:ln w="10160">
                  <a:solidFill>
                    <a:schemeClr val="accent5"/>
                  </a:solidFill>
                  <a:prstDash val="solid"/>
                </a:ln>
                <a:solidFill>
                  <a:srgbClr val="FFFFFF"/>
                </a:solidFill>
                <a:effectLst>
                  <a:glow rad="101600">
                    <a:srgbClr val="002060"/>
                  </a:glow>
                  <a:outerShdw blurRad="38100" dist="22860" dir="5400000" algn="tl" rotWithShape="0">
                    <a:srgbClr val="000000">
                      <a:alpha val="30000"/>
                    </a:srgbClr>
                  </a:outerShdw>
                </a:effectLst>
                <a:latin typeface="Comic Sans MS" pitchFamily="66" charset="0"/>
              </a:rPr>
              <a:t>trumpets</a:t>
            </a:r>
            <a:r>
              <a:rPr lang="en-US" b="1" dirty="0">
                <a:ln w="10160">
                  <a:solidFill>
                    <a:schemeClr val="accent5"/>
                  </a:solidFill>
                  <a:prstDash val="solid"/>
                </a:ln>
                <a:solidFill>
                  <a:srgbClr val="FFFFFF"/>
                </a:solidFill>
                <a:effectLst>
                  <a:glow rad="101600">
                    <a:srgbClr val="002060"/>
                  </a:glow>
                  <a:outerShdw blurRad="38100" dist="22860" dir="5400000" algn="tl" rotWithShape="0">
                    <a:srgbClr val="000000">
                      <a:alpha val="30000"/>
                    </a:srgbClr>
                  </a:outerShdw>
                </a:effectLst>
                <a:latin typeface="Comic Sans MS" pitchFamily="66" charset="0"/>
              </a:rPr>
              <a:t> of rams' horns</a:t>
            </a:r>
            <a:br>
              <a:rPr lang="en-US" b="1" dirty="0">
                <a:ln w="10160">
                  <a:solidFill>
                    <a:schemeClr val="accent5"/>
                  </a:solidFill>
                  <a:prstDash val="solid"/>
                </a:ln>
                <a:solidFill>
                  <a:srgbClr val="FFFFFF"/>
                </a:solidFill>
                <a:effectLst>
                  <a:glow rad="101600">
                    <a:srgbClr val="002060"/>
                  </a:glow>
                  <a:outerShdw blurRad="38100" dist="22860" dir="5400000" algn="tl" rotWithShape="0">
                    <a:srgbClr val="000000">
                      <a:alpha val="30000"/>
                    </a:srgbClr>
                  </a:outerShdw>
                </a:effectLst>
                <a:latin typeface="Comic Sans MS" pitchFamily="66" charset="0"/>
              </a:rPr>
            </a:br>
            <a:r>
              <a:rPr lang="en-US" b="1" u="sng" dirty="0">
                <a:ln w="10160">
                  <a:solidFill>
                    <a:schemeClr val="accent5"/>
                  </a:solidFill>
                  <a:prstDash val="solid"/>
                </a:ln>
                <a:solidFill>
                  <a:srgbClr val="FFFFFF"/>
                </a:solidFill>
                <a:effectLst>
                  <a:glow rad="101600">
                    <a:srgbClr val="002060"/>
                  </a:glow>
                  <a:outerShdw blurRad="38100" dist="22860" dir="5400000" algn="tl" rotWithShape="0">
                    <a:srgbClr val="000000">
                      <a:alpha val="30000"/>
                    </a:srgbClr>
                  </a:outerShdw>
                </a:effectLst>
                <a:latin typeface="Comic Sans MS" pitchFamily="66" charset="0"/>
                <a:hlinkClick r:id="rId8" tooltip="Biblos Lexicon">
                  <a:extLst>
                    <a:ext uri="{A12FA001-AC4F-418D-AE19-62706E023703}">
                      <ahyp:hlinkClr xmlns="" xmlns:ahyp="http://schemas.microsoft.com/office/drawing/2018/hyperlinkcolor" val="tx"/>
                    </a:ext>
                  </a:extLst>
                </a:hlinkClick>
              </a:rPr>
              <a:t>Josh 6:13</a:t>
            </a:r>
            <a:r>
              <a:rPr lang="en-US" b="1" dirty="0">
                <a:ln w="10160">
                  <a:solidFill>
                    <a:schemeClr val="accent5"/>
                  </a:solidFill>
                  <a:prstDash val="solid"/>
                </a:ln>
                <a:solidFill>
                  <a:srgbClr val="FFFFFF"/>
                </a:solidFill>
                <a:effectLst>
                  <a:glow rad="101600">
                    <a:srgbClr val="002060"/>
                  </a:glow>
                  <a:outerShdw blurRad="38100" dist="22860" dir="5400000" algn="tl" rotWithShape="0">
                    <a:srgbClr val="000000">
                      <a:alpha val="30000"/>
                    </a:srgbClr>
                  </a:outerShdw>
                </a:effectLst>
                <a:latin typeface="Comic Sans MS" pitchFamily="66" charset="0"/>
              </a:rPr>
              <a:t>  the people</a:t>
            </a:r>
          </a:p>
          <a:p>
            <a:r>
              <a:rPr lang="en-US" b="1" u="sng" dirty="0">
                <a:ln w="10160">
                  <a:solidFill>
                    <a:schemeClr val="accent5"/>
                  </a:solidFill>
                  <a:prstDash val="solid"/>
                </a:ln>
                <a:solidFill>
                  <a:srgbClr val="FFFFFF"/>
                </a:solidFill>
                <a:effectLst>
                  <a:glow rad="101600">
                    <a:srgbClr val="002060"/>
                  </a:glow>
                  <a:outerShdw blurRad="38100" dist="22860" dir="5400000" algn="tl" rotWithShape="0">
                    <a:srgbClr val="000000">
                      <a:alpha val="30000"/>
                    </a:srgbClr>
                  </a:outerShdw>
                </a:effectLst>
                <a:latin typeface="Comic Sans MS" pitchFamily="66" charset="0"/>
                <a:hlinkClick r:id="rId8" tooltip="Biblos Lexicon">
                  <a:extLst>
                    <a:ext uri="{A12FA001-AC4F-418D-AE19-62706E023703}">
                      <ahyp:hlinkClr xmlns="" xmlns:ahyp="http://schemas.microsoft.com/office/drawing/2018/hyperlinkcolor" val="tx"/>
                    </a:ext>
                  </a:extLst>
                </a:hlinkClick>
              </a:rPr>
              <a:t>Josh 6:16</a:t>
            </a:r>
            <a:r>
              <a:rPr lang="en-US" b="1" dirty="0">
                <a:ln w="10160">
                  <a:solidFill>
                    <a:schemeClr val="accent5"/>
                  </a:solidFill>
                  <a:prstDash val="solid"/>
                </a:ln>
                <a:solidFill>
                  <a:srgbClr val="FFFFFF"/>
                </a:solidFill>
                <a:effectLst>
                  <a:glow rad="101600">
                    <a:srgbClr val="002060"/>
                  </a:glow>
                  <a:outerShdw blurRad="38100" dist="22860" dir="5400000" algn="tl" rotWithShape="0">
                    <a:srgbClr val="000000">
                      <a:alpha val="30000"/>
                    </a:srgbClr>
                  </a:outerShdw>
                </a:effectLst>
                <a:latin typeface="Comic Sans MS" pitchFamily="66" charset="0"/>
              </a:rPr>
              <a:t> </a:t>
            </a:r>
            <a:r>
              <a:rPr lang="en-US" b="1" dirty="0">
                <a:ln w="12700">
                  <a:solidFill>
                    <a:schemeClr val="accent5"/>
                  </a:solidFill>
                  <a:prstDash val="solid"/>
                </a:ln>
                <a:pattFill prst="ltDnDiag">
                  <a:fgClr>
                    <a:schemeClr val="accent5">
                      <a:lumMod val="60000"/>
                      <a:lumOff val="40000"/>
                    </a:schemeClr>
                  </a:fgClr>
                  <a:bgClr>
                    <a:schemeClr val="bg1"/>
                  </a:bgClr>
                </a:pattFill>
                <a:effectLst>
                  <a:glow rad="101600">
                    <a:srgbClr val="002060"/>
                  </a:glow>
                </a:effectLst>
                <a:latin typeface="Comic Sans MS" pitchFamily="66" charset="0"/>
                <a:ea typeface="Calibri" panose="020F0502020204030204" pitchFamily="34" charset="0"/>
                <a:cs typeface="Times New Roman" panose="02020603050405020304" pitchFamily="18" charset="0"/>
              </a:rPr>
              <a:t> blew </a:t>
            </a:r>
            <a:r>
              <a:rPr lang="en-US" b="1" i="1" dirty="0">
                <a:ln w="12700">
                  <a:solidFill>
                    <a:schemeClr val="accent5"/>
                  </a:solidFill>
                  <a:prstDash val="solid"/>
                </a:ln>
                <a:pattFill prst="ltDnDiag">
                  <a:fgClr>
                    <a:schemeClr val="accent5">
                      <a:lumMod val="60000"/>
                      <a:lumOff val="40000"/>
                    </a:schemeClr>
                  </a:fgClr>
                  <a:bgClr>
                    <a:schemeClr val="bg1"/>
                  </a:bgClr>
                </a:pattFill>
                <a:effectLst>
                  <a:glow rad="101600">
                    <a:srgbClr val="002060"/>
                  </a:glow>
                </a:effectLst>
                <a:latin typeface="Comic Sans MS" pitchFamily="66" charset="0"/>
                <a:ea typeface="Calibri" panose="020F0502020204030204" pitchFamily="34" charset="0"/>
                <a:cs typeface="Times New Roman" panose="02020603050405020304" pitchFamily="18" charset="0"/>
              </a:rPr>
              <a:t>with the trumpets,</a:t>
            </a:r>
            <a:r>
              <a:rPr lang="en-US" b="1" dirty="0">
                <a:ln w="12700">
                  <a:solidFill>
                    <a:schemeClr val="accent5"/>
                  </a:solidFill>
                  <a:prstDash val="solid"/>
                </a:ln>
                <a:pattFill prst="ltDnDiag">
                  <a:fgClr>
                    <a:schemeClr val="accent5">
                      <a:lumMod val="60000"/>
                      <a:lumOff val="40000"/>
                    </a:schemeClr>
                  </a:fgClr>
                  <a:bgClr>
                    <a:schemeClr val="bg1"/>
                  </a:bgClr>
                </a:pattFill>
                <a:effectLst>
                  <a:glow rad="101600">
                    <a:srgbClr val="002060"/>
                  </a:glow>
                </a:effectLst>
                <a:latin typeface="Comic Sans MS" pitchFamily="66" charset="0"/>
                <a:ea typeface="Calibri" panose="020F0502020204030204" pitchFamily="34" charset="0"/>
                <a:cs typeface="Times New Roman" panose="02020603050405020304" pitchFamily="18" charset="0"/>
              </a:rPr>
              <a:t> </a:t>
            </a:r>
          </a:p>
          <a:p>
            <a:r>
              <a:rPr lang="en-US" b="1" dirty="0">
                <a:ln w="12700">
                  <a:solidFill>
                    <a:schemeClr val="accent5"/>
                  </a:solidFill>
                  <a:prstDash val="solid"/>
                </a:ln>
                <a:solidFill>
                  <a:srgbClr val="002060"/>
                </a:solidFill>
                <a:effectLst>
                  <a:glow rad="101600">
                    <a:srgbClr val="002060"/>
                  </a:glow>
                </a:effectLst>
                <a:latin typeface="Comic Sans MS" pitchFamily="66" charset="0"/>
                <a:ea typeface="Calibri" panose="020F0502020204030204" pitchFamily="34" charset="0"/>
                <a:cs typeface="Times New Roman" panose="02020603050405020304" pitchFamily="18" charset="0"/>
                <a:hlinkClick r:id="rId9">
                  <a:extLst>
                    <a:ext uri="{A12FA001-AC4F-418D-AE19-62706E023703}">
                      <ahyp:hlinkClr xmlns="" xmlns:ahyp="http://schemas.microsoft.com/office/drawing/2018/hyperlinkcolor" val="tx"/>
                    </a:ext>
                  </a:extLst>
                </a:hlinkClick>
              </a:rPr>
              <a:t>Josh 6:20</a:t>
            </a:r>
            <a:r>
              <a:rPr lang="en-US" b="1" dirty="0">
                <a:ln w="12700">
                  <a:solidFill>
                    <a:schemeClr val="accent5"/>
                  </a:solidFill>
                  <a:prstDash val="solid"/>
                </a:ln>
                <a:solidFill>
                  <a:srgbClr val="002060"/>
                </a:solidFill>
                <a:effectLst>
                  <a:glow rad="101600">
                    <a:srgbClr val="002060"/>
                  </a:glow>
                </a:effectLst>
                <a:latin typeface="Comic Sans MS" pitchFamily="66" charset="0"/>
                <a:ea typeface="Calibri" panose="020F0502020204030204" pitchFamily="34" charset="0"/>
                <a:cs typeface="Times New Roman" panose="02020603050405020304" pitchFamily="18" charset="0"/>
              </a:rPr>
              <a:t>  </a:t>
            </a:r>
            <a:r>
              <a:rPr lang="en-US" b="1" dirty="0">
                <a:ln w="12700">
                  <a:solidFill>
                    <a:schemeClr val="accent5"/>
                  </a:solidFill>
                  <a:prstDash val="solid"/>
                </a:ln>
                <a:pattFill prst="ltDnDiag">
                  <a:fgClr>
                    <a:schemeClr val="accent5">
                      <a:lumMod val="60000"/>
                      <a:lumOff val="40000"/>
                    </a:schemeClr>
                  </a:fgClr>
                  <a:bgClr>
                    <a:schemeClr val="bg1"/>
                  </a:bgClr>
                </a:pattFill>
                <a:effectLst>
                  <a:glow rad="101600">
                    <a:srgbClr val="002060"/>
                  </a:glow>
                </a:effectLst>
                <a:latin typeface="Comic Sans MS" pitchFamily="66" charset="0"/>
                <a:ea typeface="Calibri" panose="020F0502020204030204" pitchFamily="34" charset="0"/>
                <a:cs typeface="Times New Roman" panose="02020603050405020304" pitchFamily="18" charset="0"/>
              </a:rPr>
              <a:t>when [the priests] blew </a:t>
            </a:r>
            <a:r>
              <a:rPr lang="en-US" b="1" i="1" dirty="0">
                <a:ln w="12700">
                  <a:solidFill>
                    <a:schemeClr val="accent5"/>
                  </a:solidFill>
                  <a:prstDash val="solid"/>
                </a:ln>
                <a:pattFill prst="ltDnDiag">
                  <a:fgClr>
                    <a:schemeClr val="accent5">
                      <a:lumMod val="60000"/>
                      <a:lumOff val="40000"/>
                    </a:schemeClr>
                  </a:fgClr>
                  <a:bgClr>
                    <a:schemeClr val="bg1"/>
                  </a:bgClr>
                </a:pattFill>
                <a:effectLst>
                  <a:glow rad="101600">
                    <a:srgbClr val="002060"/>
                  </a:glow>
                </a:effectLst>
                <a:latin typeface="Comic Sans MS" pitchFamily="66" charset="0"/>
                <a:ea typeface="Calibri" panose="020F0502020204030204" pitchFamily="34" charset="0"/>
                <a:cs typeface="Times New Roman" panose="02020603050405020304" pitchFamily="18" charset="0"/>
              </a:rPr>
              <a:t>with the </a:t>
            </a:r>
            <a:br>
              <a:rPr lang="en-US" b="1" i="1" dirty="0">
                <a:ln w="12700">
                  <a:solidFill>
                    <a:schemeClr val="accent5"/>
                  </a:solidFill>
                  <a:prstDash val="solid"/>
                </a:ln>
                <a:pattFill prst="ltDnDiag">
                  <a:fgClr>
                    <a:schemeClr val="accent5">
                      <a:lumMod val="60000"/>
                      <a:lumOff val="40000"/>
                    </a:schemeClr>
                  </a:fgClr>
                  <a:bgClr>
                    <a:schemeClr val="bg1"/>
                  </a:bgClr>
                </a:pattFill>
                <a:effectLst>
                  <a:glow rad="101600">
                    <a:srgbClr val="002060"/>
                  </a:glow>
                </a:effectLst>
                <a:latin typeface="Comic Sans MS" pitchFamily="66" charset="0"/>
                <a:ea typeface="Calibri" panose="020F0502020204030204" pitchFamily="34" charset="0"/>
                <a:cs typeface="Times New Roman" panose="02020603050405020304" pitchFamily="18" charset="0"/>
              </a:rPr>
            </a:br>
            <a:r>
              <a:rPr lang="en-US" b="1" i="1" dirty="0">
                <a:ln w="12700">
                  <a:solidFill>
                    <a:schemeClr val="accent5"/>
                  </a:solidFill>
                  <a:prstDash val="solid"/>
                </a:ln>
                <a:pattFill prst="ltDnDiag">
                  <a:fgClr>
                    <a:schemeClr val="accent5">
                      <a:lumMod val="60000"/>
                      <a:lumOff val="40000"/>
                    </a:schemeClr>
                  </a:fgClr>
                  <a:bgClr>
                    <a:schemeClr val="bg1"/>
                  </a:bgClr>
                </a:pattFill>
                <a:effectLst>
                  <a:glow rad="101600">
                    <a:srgbClr val="002060"/>
                  </a:glow>
                </a:effectLst>
                <a:latin typeface="Comic Sans MS" pitchFamily="66" charset="0"/>
                <a:ea typeface="Calibri" panose="020F0502020204030204" pitchFamily="34" charset="0"/>
                <a:cs typeface="Times New Roman" panose="02020603050405020304" pitchFamily="18" charset="0"/>
              </a:rPr>
              <a:t>              trumpets:</a:t>
            </a:r>
            <a:r>
              <a:rPr lang="en-US" b="1" dirty="0">
                <a:ln w="12700">
                  <a:solidFill>
                    <a:schemeClr val="accent5"/>
                  </a:solidFill>
                  <a:prstDash val="solid"/>
                </a:ln>
                <a:pattFill prst="ltDnDiag">
                  <a:fgClr>
                    <a:schemeClr val="accent5">
                      <a:lumMod val="60000"/>
                      <a:lumOff val="40000"/>
                    </a:schemeClr>
                  </a:fgClr>
                  <a:bgClr>
                    <a:schemeClr val="bg1"/>
                  </a:bgClr>
                </a:pattFill>
                <a:effectLst>
                  <a:glow rad="101600">
                    <a:srgbClr val="002060"/>
                  </a:glow>
                </a:effectLst>
                <a:latin typeface="Comic Sans MS" pitchFamily="66" charset="0"/>
                <a:ea typeface="Calibri" panose="020F0502020204030204" pitchFamily="34" charset="0"/>
                <a:cs typeface="Times New Roman" panose="02020603050405020304" pitchFamily="18" charset="0"/>
              </a:rPr>
              <a:t> and it came to pass, </a:t>
            </a:r>
            <a:br>
              <a:rPr lang="en-US" b="1" dirty="0">
                <a:ln w="12700">
                  <a:solidFill>
                    <a:schemeClr val="accent5"/>
                  </a:solidFill>
                  <a:prstDash val="solid"/>
                </a:ln>
                <a:pattFill prst="ltDnDiag">
                  <a:fgClr>
                    <a:schemeClr val="accent5">
                      <a:lumMod val="60000"/>
                      <a:lumOff val="40000"/>
                    </a:schemeClr>
                  </a:fgClr>
                  <a:bgClr>
                    <a:schemeClr val="bg1"/>
                  </a:bgClr>
                </a:pattFill>
                <a:effectLst>
                  <a:glow rad="101600">
                    <a:srgbClr val="002060"/>
                  </a:glow>
                </a:effectLst>
                <a:latin typeface="Comic Sans MS" pitchFamily="66" charset="0"/>
                <a:ea typeface="Calibri" panose="020F0502020204030204" pitchFamily="34" charset="0"/>
                <a:cs typeface="Times New Roman" panose="02020603050405020304" pitchFamily="18" charset="0"/>
              </a:rPr>
            </a:br>
            <a:r>
              <a:rPr lang="en-US" b="1" dirty="0">
                <a:ln w="12700">
                  <a:solidFill>
                    <a:schemeClr val="accent5"/>
                  </a:solidFill>
                  <a:prstDash val="solid"/>
                </a:ln>
                <a:pattFill prst="ltDnDiag">
                  <a:fgClr>
                    <a:schemeClr val="accent5">
                      <a:lumMod val="60000"/>
                      <a:lumOff val="40000"/>
                    </a:schemeClr>
                  </a:fgClr>
                  <a:bgClr>
                    <a:schemeClr val="bg1"/>
                  </a:bgClr>
                </a:pattFill>
                <a:effectLst>
                  <a:glow rad="101600">
                    <a:srgbClr val="002060"/>
                  </a:glow>
                </a:effectLst>
                <a:latin typeface="Comic Sans MS" pitchFamily="66" charset="0"/>
                <a:ea typeface="Calibri" panose="020F0502020204030204" pitchFamily="34" charset="0"/>
                <a:cs typeface="Times New Roman" panose="02020603050405020304" pitchFamily="18" charset="0"/>
              </a:rPr>
              <a:t>              when the people</a:t>
            </a:r>
            <a:br>
              <a:rPr lang="en-US" b="1" dirty="0">
                <a:ln w="12700">
                  <a:solidFill>
                    <a:schemeClr val="accent5"/>
                  </a:solidFill>
                  <a:prstDash val="solid"/>
                </a:ln>
                <a:pattFill prst="ltDnDiag">
                  <a:fgClr>
                    <a:schemeClr val="accent5">
                      <a:lumMod val="60000"/>
                      <a:lumOff val="40000"/>
                    </a:schemeClr>
                  </a:fgClr>
                  <a:bgClr>
                    <a:schemeClr val="bg1"/>
                  </a:bgClr>
                </a:pattFill>
                <a:effectLst>
                  <a:glow rad="101600">
                    <a:srgbClr val="002060"/>
                  </a:glow>
                </a:effectLst>
                <a:latin typeface="Comic Sans MS" pitchFamily="66" charset="0"/>
                <a:ea typeface="Calibri" panose="020F0502020204030204" pitchFamily="34" charset="0"/>
                <a:cs typeface="Times New Roman" panose="02020603050405020304" pitchFamily="18" charset="0"/>
              </a:rPr>
            </a:br>
            <a:r>
              <a:rPr lang="en-US" b="1" dirty="0">
                <a:ln w="12700">
                  <a:solidFill>
                    <a:schemeClr val="accent5"/>
                  </a:solidFill>
                  <a:prstDash val="solid"/>
                </a:ln>
                <a:solidFill>
                  <a:srgbClr val="002060"/>
                </a:solidFill>
                <a:effectLst>
                  <a:glow rad="101600">
                    <a:srgbClr val="002060"/>
                  </a:glow>
                </a:effectLst>
                <a:latin typeface="Comic Sans MS" pitchFamily="66" charset="0"/>
                <a:ea typeface="Calibri" panose="020F0502020204030204" pitchFamily="34" charset="0"/>
                <a:cs typeface="Times New Roman" panose="02020603050405020304" pitchFamily="18" charset="0"/>
                <a:hlinkClick r:id="rId9">
                  <a:extLst>
                    <a:ext uri="{A12FA001-AC4F-418D-AE19-62706E023703}">
                      <ahyp:hlinkClr xmlns="" xmlns:ahyp="http://schemas.microsoft.com/office/drawing/2018/hyperlinkcolor" val="tx"/>
                    </a:ext>
                  </a:extLst>
                </a:hlinkClick>
              </a:rPr>
              <a:t>Josh 6:20</a:t>
            </a:r>
            <a:r>
              <a:rPr lang="en-US" b="1" dirty="0">
                <a:ln w="12700">
                  <a:solidFill>
                    <a:schemeClr val="accent5"/>
                  </a:solidFill>
                  <a:prstDash val="solid"/>
                </a:ln>
                <a:solidFill>
                  <a:srgbClr val="002060"/>
                </a:solidFill>
                <a:effectLst>
                  <a:glow rad="101600">
                    <a:srgbClr val="002060"/>
                  </a:glow>
                </a:effectLst>
                <a:latin typeface="Comic Sans MS" pitchFamily="66" charset="0"/>
                <a:ea typeface="Calibri" panose="020F0502020204030204" pitchFamily="34" charset="0"/>
                <a:cs typeface="Times New Roman" panose="02020603050405020304" pitchFamily="18" charset="0"/>
              </a:rPr>
              <a:t> </a:t>
            </a:r>
            <a:r>
              <a:rPr lang="en-US" b="1" dirty="0">
                <a:ln w="12700">
                  <a:solidFill>
                    <a:schemeClr val="accent5"/>
                  </a:solidFill>
                  <a:prstDash val="solid"/>
                </a:ln>
                <a:pattFill prst="ltDnDiag">
                  <a:fgClr>
                    <a:schemeClr val="accent5">
                      <a:lumMod val="60000"/>
                      <a:lumOff val="40000"/>
                    </a:schemeClr>
                  </a:fgClr>
                  <a:bgClr>
                    <a:schemeClr val="bg1"/>
                  </a:bgClr>
                </a:pattFill>
                <a:effectLst>
                  <a:glow rad="101600">
                    <a:srgbClr val="002060"/>
                  </a:glow>
                </a:effectLst>
                <a:latin typeface="Comic Sans MS" pitchFamily="66" charset="0"/>
                <a:ea typeface="Calibri" panose="020F0502020204030204" pitchFamily="34" charset="0"/>
                <a:cs typeface="Times New Roman" panose="02020603050405020304" pitchFamily="18" charset="0"/>
              </a:rPr>
              <a:t> the sound </a:t>
            </a:r>
            <a:r>
              <a:rPr lang="en-US" b="1" i="1" dirty="0">
                <a:ln w="12700">
                  <a:solidFill>
                    <a:schemeClr val="accent5"/>
                  </a:solidFill>
                  <a:prstDash val="solid"/>
                </a:ln>
                <a:pattFill prst="ltDnDiag">
                  <a:fgClr>
                    <a:schemeClr val="accent5">
                      <a:lumMod val="60000"/>
                      <a:lumOff val="40000"/>
                    </a:schemeClr>
                  </a:fgClr>
                  <a:bgClr>
                    <a:schemeClr val="bg1"/>
                  </a:bgClr>
                </a:pattFill>
                <a:effectLst>
                  <a:glow rad="101600">
                    <a:srgbClr val="002060"/>
                  </a:glow>
                </a:effectLst>
                <a:latin typeface="Comic Sans MS" pitchFamily="66" charset="0"/>
                <a:ea typeface="Calibri" panose="020F0502020204030204" pitchFamily="34" charset="0"/>
                <a:cs typeface="Times New Roman" panose="02020603050405020304" pitchFamily="18" charset="0"/>
              </a:rPr>
              <a:t>of the trumpet,</a:t>
            </a:r>
            <a:r>
              <a:rPr lang="en-US" b="1" dirty="0">
                <a:ln w="12700">
                  <a:solidFill>
                    <a:schemeClr val="accent5"/>
                  </a:solidFill>
                  <a:prstDash val="solid"/>
                </a:ln>
                <a:pattFill prst="ltDnDiag">
                  <a:fgClr>
                    <a:schemeClr val="accent5">
                      <a:lumMod val="60000"/>
                      <a:lumOff val="40000"/>
                    </a:schemeClr>
                  </a:fgClr>
                  <a:bgClr>
                    <a:schemeClr val="bg1"/>
                  </a:bgClr>
                </a:pattFill>
                <a:effectLst>
                  <a:glow rad="101600">
                    <a:srgbClr val="002060"/>
                  </a:glow>
                </a:effectLst>
                <a:latin typeface="Comic Sans MS" pitchFamily="66" charset="0"/>
                <a:ea typeface="Calibri" panose="020F0502020204030204" pitchFamily="34" charset="0"/>
                <a:cs typeface="Times New Roman" panose="02020603050405020304" pitchFamily="18" charset="0"/>
              </a:rPr>
              <a:t> </a:t>
            </a:r>
            <a:br>
              <a:rPr lang="en-US" b="1" dirty="0">
                <a:ln w="12700">
                  <a:solidFill>
                    <a:schemeClr val="accent5"/>
                  </a:solidFill>
                  <a:prstDash val="solid"/>
                </a:ln>
                <a:pattFill prst="ltDnDiag">
                  <a:fgClr>
                    <a:schemeClr val="accent5">
                      <a:lumMod val="60000"/>
                      <a:lumOff val="40000"/>
                    </a:schemeClr>
                  </a:fgClr>
                  <a:bgClr>
                    <a:schemeClr val="bg1"/>
                  </a:bgClr>
                </a:pattFill>
                <a:effectLst>
                  <a:glow rad="101600">
                    <a:srgbClr val="002060"/>
                  </a:glow>
                </a:effectLst>
                <a:latin typeface="Comic Sans MS" pitchFamily="66" charset="0"/>
                <a:ea typeface="Calibri" panose="020F0502020204030204" pitchFamily="34" charset="0"/>
                <a:cs typeface="Times New Roman" panose="02020603050405020304" pitchFamily="18" charset="0"/>
              </a:rPr>
            </a:br>
            <a:r>
              <a:rPr lang="en-US" b="1" dirty="0">
                <a:ln w="12700">
                  <a:solidFill>
                    <a:schemeClr val="accent5"/>
                  </a:solidFill>
                  <a:prstDash val="solid"/>
                </a:ln>
                <a:pattFill prst="ltDnDiag">
                  <a:fgClr>
                    <a:schemeClr val="accent5">
                      <a:lumMod val="60000"/>
                      <a:lumOff val="40000"/>
                    </a:schemeClr>
                  </a:fgClr>
                  <a:bgClr>
                    <a:schemeClr val="bg1"/>
                  </a:bgClr>
                </a:pattFill>
                <a:effectLst>
                  <a:glow rad="101600">
                    <a:srgbClr val="002060"/>
                  </a:glow>
                </a:effectLst>
                <a:latin typeface="Comic Sans MS" pitchFamily="66" charset="0"/>
                <a:ea typeface="Calibri" panose="020F0502020204030204" pitchFamily="34" charset="0"/>
                <a:cs typeface="Times New Roman" panose="02020603050405020304" pitchFamily="18" charset="0"/>
              </a:rPr>
              <a:t>              and the people; and he put </a:t>
            </a:r>
            <a:r>
              <a:rPr lang="en-US" b="1" i="1" dirty="0">
                <a:ln w="12700">
                  <a:solidFill>
                    <a:schemeClr val="accent5"/>
                  </a:solidFill>
                  <a:prstDash val="solid"/>
                </a:ln>
                <a:pattFill prst="ltDnDiag">
                  <a:fgClr>
                    <a:schemeClr val="accent5">
                      <a:lumMod val="60000"/>
                      <a:lumOff val="40000"/>
                    </a:schemeClr>
                  </a:fgClr>
                  <a:bgClr>
                    <a:schemeClr val="bg1"/>
                  </a:bgClr>
                </a:pattFill>
                <a:effectLst>
                  <a:glow rad="101600">
                    <a:srgbClr val="002060"/>
                  </a:glow>
                </a:effectLst>
                <a:latin typeface="Comic Sans MS" pitchFamily="66" charset="0"/>
                <a:ea typeface="Calibri" panose="020F0502020204030204" pitchFamily="34" charset="0"/>
                <a:cs typeface="Times New Roman" panose="02020603050405020304" pitchFamily="18" charset="0"/>
              </a:rPr>
              <a:t>a trumpet</a:t>
            </a:r>
            <a:r>
              <a:rPr lang="en-US" b="1" dirty="0">
                <a:ln w="12700">
                  <a:solidFill>
                    <a:schemeClr val="accent5"/>
                  </a:solidFill>
                  <a:prstDash val="solid"/>
                </a:ln>
                <a:pattFill prst="ltDnDiag">
                  <a:fgClr>
                    <a:schemeClr val="accent5">
                      <a:lumMod val="60000"/>
                      <a:lumOff val="40000"/>
                    </a:schemeClr>
                  </a:fgClr>
                  <a:bgClr>
                    <a:schemeClr val="bg1"/>
                  </a:bgClr>
                </a:pattFill>
                <a:effectLst>
                  <a:glow rad="101600">
                    <a:srgbClr val="002060"/>
                  </a:glow>
                </a:effectLst>
                <a:latin typeface="Comic Sans MS" pitchFamily="66" charset="0"/>
                <a:ea typeface="Calibri" panose="020F0502020204030204" pitchFamily="34" charset="0"/>
                <a:cs typeface="Times New Roman" panose="02020603050405020304" pitchFamily="18" charset="0"/>
              </a:rPr>
              <a:t> </a:t>
            </a:r>
            <a:br>
              <a:rPr lang="en-US" b="1" dirty="0">
                <a:ln w="12700">
                  <a:solidFill>
                    <a:schemeClr val="accent5"/>
                  </a:solidFill>
                  <a:prstDash val="solid"/>
                </a:ln>
                <a:pattFill prst="ltDnDiag">
                  <a:fgClr>
                    <a:schemeClr val="accent5">
                      <a:lumMod val="60000"/>
                      <a:lumOff val="40000"/>
                    </a:schemeClr>
                  </a:fgClr>
                  <a:bgClr>
                    <a:schemeClr val="bg1"/>
                  </a:bgClr>
                </a:pattFill>
                <a:effectLst>
                  <a:glow rad="101600">
                    <a:srgbClr val="002060"/>
                  </a:glow>
                </a:effectLst>
                <a:latin typeface="Comic Sans MS" pitchFamily="66" charset="0"/>
                <a:ea typeface="Calibri" panose="020F0502020204030204" pitchFamily="34" charset="0"/>
                <a:cs typeface="Times New Roman" panose="02020603050405020304" pitchFamily="18" charset="0"/>
              </a:rPr>
            </a:br>
            <a:r>
              <a:rPr lang="en-US" b="1" dirty="0">
                <a:ln w="12700">
                  <a:solidFill>
                    <a:schemeClr val="accent5"/>
                  </a:solidFill>
                  <a:prstDash val="solid"/>
                </a:ln>
                <a:pattFill prst="ltDnDiag">
                  <a:fgClr>
                    <a:schemeClr val="accent5">
                      <a:lumMod val="60000"/>
                      <a:lumOff val="40000"/>
                    </a:schemeClr>
                  </a:fgClr>
                  <a:bgClr>
                    <a:schemeClr val="bg1"/>
                  </a:bgClr>
                </a:pattFill>
                <a:effectLst>
                  <a:glow rad="101600">
                    <a:srgbClr val="002060"/>
                  </a:glow>
                </a:effectLst>
                <a:latin typeface="Comic Sans MS" pitchFamily="66" charset="0"/>
                <a:ea typeface="Calibri" panose="020F0502020204030204" pitchFamily="34" charset="0"/>
                <a:cs typeface="Times New Roman" panose="02020603050405020304" pitchFamily="18" charset="0"/>
              </a:rPr>
              <a:t>              in every man's hand …</a:t>
            </a:r>
            <a:endParaRPr lang="en-US" dirty="0">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 xmlns:a16="http://schemas.microsoft.com/office/drawing/2014/main" id="{7BBF35FB-0D30-41DB-8FAC-918F0D9C34D7}"/>
              </a:ext>
            </a:extLst>
          </p:cNvPr>
          <p:cNvSpPr/>
          <p:nvPr/>
        </p:nvSpPr>
        <p:spPr>
          <a:xfrm>
            <a:off x="6741041" y="1100526"/>
            <a:ext cx="5135525" cy="3139321"/>
          </a:xfrm>
          <a:prstGeom prst="rect">
            <a:avLst/>
          </a:prstGeom>
        </p:spPr>
        <p:txBody>
          <a:bodyPr wrap="square">
            <a:spAutoFit/>
          </a:bodyPr>
          <a:lstStyle/>
          <a:p>
            <a:r>
              <a:rPr lang="en-US" b="1" u="sng" dirty="0">
                <a:ln w="10160">
                  <a:solidFill>
                    <a:schemeClr val="accent5"/>
                  </a:solidFill>
                  <a:prstDash val="solid"/>
                </a:ln>
                <a:solidFill>
                  <a:srgbClr val="FFFFFF"/>
                </a:solidFill>
                <a:effectLst>
                  <a:glow rad="101600">
                    <a:srgbClr val="002060"/>
                  </a:glow>
                  <a:outerShdw blurRad="38100" dist="22860" dir="5400000" algn="tl" rotWithShape="0">
                    <a:srgbClr val="000000">
                      <a:alpha val="30000"/>
                    </a:srgbClr>
                  </a:outerShdw>
                </a:effectLst>
                <a:latin typeface="Comic Sans MS" pitchFamily="66" charset="0"/>
                <a:cs typeface="Arial" panose="020B0604020202020204" pitchFamily="34" charset="0"/>
                <a:hlinkClick r:id="rId10" tooltip="Biblos Lexicon">
                  <a:extLst>
                    <a:ext uri="{A12FA001-AC4F-418D-AE19-62706E023703}">
                      <ahyp:hlinkClr xmlns="" xmlns:ahyp="http://schemas.microsoft.com/office/drawing/2018/hyperlinkcolor" val="tx"/>
                    </a:ext>
                  </a:extLst>
                </a:hlinkClick>
              </a:rPr>
              <a:t>Judges 3:27</a:t>
            </a:r>
            <a:r>
              <a:rPr lang="en-US" b="1" dirty="0">
                <a:ln w="10160">
                  <a:solidFill>
                    <a:schemeClr val="accent5"/>
                  </a:solidFill>
                  <a:prstDash val="solid"/>
                </a:ln>
                <a:solidFill>
                  <a:srgbClr val="FFFFFF"/>
                </a:solidFill>
                <a:effectLst>
                  <a:glow rad="101600">
                    <a:srgbClr val="002060"/>
                  </a:glow>
                  <a:outerShdw blurRad="38100" dist="22860" dir="5400000" algn="tl" rotWithShape="0">
                    <a:srgbClr val="000000">
                      <a:alpha val="30000"/>
                    </a:srgbClr>
                  </a:outerShdw>
                </a:effectLst>
                <a:latin typeface="Comic Sans MS" pitchFamily="66" charset="0"/>
                <a:cs typeface="Arial" panose="020B0604020202020204" pitchFamily="34" charset="0"/>
              </a:rPr>
              <a:t> </a:t>
            </a:r>
            <a:r>
              <a:rPr lang="en-US" b="1" dirty="0">
                <a:ln w="10160">
                  <a:solidFill>
                    <a:schemeClr val="accent5"/>
                  </a:solidFill>
                  <a:prstDash val="solid"/>
                </a:ln>
                <a:solidFill>
                  <a:srgbClr val="FFFFFF"/>
                </a:solidFill>
                <a:effectLst>
                  <a:glow rad="101600">
                    <a:srgbClr val="002060"/>
                  </a:glow>
                  <a:outerShdw blurRad="38100" dist="22860" dir="5400000" algn="tl" rotWithShape="0">
                    <a:srgbClr val="000000">
                      <a:alpha val="30000"/>
                    </a:srgbClr>
                  </a:outerShdw>
                </a:effectLst>
                <a:latin typeface="Comic Sans MS" pitchFamily="66" charset="0"/>
              </a:rPr>
              <a:t> that he blew </a:t>
            </a:r>
            <a:r>
              <a:rPr lang="en-US" b="1" i="1" dirty="0">
                <a:ln w="10160">
                  <a:solidFill>
                    <a:schemeClr val="accent5"/>
                  </a:solidFill>
                  <a:prstDash val="solid"/>
                </a:ln>
                <a:solidFill>
                  <a:srgbClr val="FFFFFF"/>
                </a:solidFill>
                <a:effectLst>
                  <a:glow rad="101600">
                    <a:srgbClr val="002060"/>
                  </a:glow>
                  <a:outerShdw blurRad="38100" dist="22860" dir="5400000" algn="tl" rotWithShape="0">
                    <a:srgbClr val="000000">
                      <a:alpha val="30000"/>
                    </a:srgbClr>
                  </a:outerShdw>
                </a:effectLst>
                <a:latin typeface="Comic Sans MS" pitchFamily="66" charset="0"/>
              </a:rPr>
              <a:t>a trumpet</a:t>
            </a:r>
            <a:r>
              <a:rPr lang="en-US" b="1" dirty="0">
                <a:ln w="10160">
                  <a:solidFill>
                    <a:schemeClr val="accent5"/>
                  </a:solidFill>
                  <a:prstDash val="solid"/>
                </a:ln>
                <a:solidFill>
                  <a:srgbClr val="FFFFFF"/>
                </a:solidFill>
                <a:effectLst>
                  <a:glow rad="101600">
                    <a:srgbClr val="002060"/>
                  </a:glow>
                  <a:outerShdw blurRad="38100" dist="22860" dir="5400000" algn="tl" rotWithShape="0">
                    <a:srgbClr val="000000">
                      <a:alpha val="30000"/>
                    </a:srgbClr>
                  </a:outerShdw>
                </a:effectLst>
                <a:latin typeface="Comic Sans MS" pitchFamily="66" charset="0"/>
              </a:rPr>
              <a:t> in </a:t>
            </a:r>
            <a:br>
              <a:rPr lang="en-US" b="1" dirty="0">
                <a:ln w="10160">
                  <a:solidFill>
                    <a:schemeClr val="accent5"/>
                  </a:solidFill>
                  <a:prstDash val="solid"/>
                </a:ln>
                <a:solidFill>
                  <a:srgbClr val="FFFFFF"/>
                </a:solidFill>
                <a:effectLst>
                  <a:glow rad="101600">
                    <a:srgbClr val="002060"/>
                  </a:glow>
                  <a:outerShdw blurRad="38100" dist="22860" dir="5400000" algn="tl" rotWithShape="0">
                    <a:srgbClr val="000000">
                      <a:alpha val="30000"/>
                    </a:srgbClr>
                  </a:outerShdw>
                </a:effectLst>
                <a:latin typeface="Comic Sans MS" pitchFamily="66" charset="0"/>
              </a:rPr>
            </a:br>
            <a:r>
              <a:rPr lang="en-US" b="1" dirty="0">
                <a:ln w="10160">
                  <a:solidFill>
                    <a:schemeClr val="accent5"/>
                  </a:solidFill>
                  <a:prstDash val="solid"/>
                </a:ln>
                <a:solidFill>
                  <a:srgbClr val="FFFFFF"/>
                </a:solidFill>
                <a:effectLst>
                  <a:glow rad="101600">
                    <a:srgbClr val="002060"/>
                  </a:glow>
                  <a:outerShdw blurRad="38100" dist="22860" dir="5400000" algn="tl" rotWithShape="0">
                    <a:srgbClr val="000000">
                      <a:alpha val="30000"/>
                    </a:srgbClr>
                  </a:outerShdw>
                </a:effectLst>
                <a:latin typeface="Comic Sans MS" pitchFamily="66" charset="0"/>
              </a:rPr>
              <a:t>                the mountain</a:t>
            </a:r>
            <a:br>
              <a:rPr lang="en-US" b="1" dirty="0">
                <a:ln w="10160">
                  <a:solidFill>
                    <a:schemeClr val="accent5"/>
                  </a:solidFill>
                  <a:prstDash val="solid"/>
                </a:ln>
                <a:solidFill>
                  <a:srgbClr val="FFFFFF"/>
                </a:solidFill>
                <a:effectLst>
                  <a:glow rad="101600">
                    <a:srgbClr val="002060"/>
                  </a:glow>
                  <a:outerShdw blurRad="38100" dist="22860" dir="5400000" algn="tl" rotWithShape="0">
                    <a:srgbClr val="000000">
                      <a:alpha val="30000"/>
                    </a:srgbClr>
                  </a:outerShdw>
                </a:effectLst>
                <a:latin typeface="Comic Sans MS" pitchFamily="66" charset="0"/>
              </a:rPr>
            </a:br>
            <a:r>
              <a:rPr lang="en-US" b="1" u="sng" dirty="0">
                <a:ln w="10160">
                  <a:solidFill>
                    <a:schemeClr val="accent5"/>
                  </a:solidFill>
                  <a:prstDash val="solid"/>
                </a:ln>
                <a:solidFill>
                  <a:srgbClr val="FFFFFF"/>
                </a:solidFill>
                <a:effectLst>
                  <a:glow rad="101600">
                    <a:srgbClr val="002060"/>
                  </a:glow>
                  <a:outerShdw blurRad="38100" dist="22860" dir="5400000" algn="tl" rotWithShape="0">
                    <a:srgbClr val="000000">
                      <a:alpha val="30000"/>
                    </a:srgbClr>
                  </a:outerShdw>
                </a:effectLst>
                <a:latin typeface="Comic Sans MS" pitchFamily="66" charset="0"/>
                <a:cs typeface="Arial" panose="020B0604020202020204" pitchFamily="34" charset="0"/>
                <a:hlinkClick r:id="rId11" tooltip="Biblos Lexicon">
                  <a:extLst>
                    <a:ext uri="{A12FA001-AC4F-418D-AE19-62706E023703}">
                      <ahyp:hlinkClr xmlns="" xmlns:ahyp="http://schemas.microsoft.com/office/drawing/2018/hyperlinkcolor" val="tx"/>
                    </a:ext>
                  </a:extLst>
                </a:hlinkClick>
              </a:rPr>
              <a:t>Judges 6:34</a:t>
            </a:r>
            <a:r>
              <a:rPr lang="en-US" b="1" dirty="0">
                <a:ln w="10160">
                  <a:solidFill>
                    <a:schemeClr val="accent5"/>
                  </a:solidFill>
                  <a:prstDash val="solid"/>
                </a:ln>
                <a:solidFill>
                  <a:srgbClr val="FFFFFF"/>
                </a:solidFill>
                <a:effectLst>
                  <a:glow rad="101600">
                    <a:srgbClr val="002060"/>
                  </a:glow>
                  <a:outerShdw blurRad="38100" dist="22860" dir="5400000" algn="tl" rotWithShape="0">
                    <a:srgbClr val="000000">
                      <a:alpha val="30000"/>
                    </a:srgbClr>
                  </a:outerShdw>
                </a:effectLst>
                <a:latin typeface="Comic Sans MS" pitchFamily="66" charset="0"/>
                <a:cs typeface="Arial" panose="020B0604020202020204" pitchFamily="34" charset="0"/>
              </a:rPr>
              <a:t> </a:t>
            </a:r>
            <a:r>
              <a:rPr lang="en-US" b="1" dirty="0">
                <a:ln w="10160">
                  <a:solidFill>
                    <a:schemeClr val="accent5"/>
                  </a:solidFill>
                  <a:prstDash val="solid"/>
                </a:ln>
                <a:solidFill>
                  <a:srgbClr val="FFFFFF"/>
                </a:solidFill>
                <a:effectLst>
                  <a:glow rad="101600">
                    <a:srgbClr val="002060"/>
                  </a:glow>
                  <a:outerShdw blurRad="38100" dist="22860" dir="5400000" algn="tl" rotWithShape="0">
                    <a:srgbClr val="000000">
                      <a:alpha val="30000"/>
                    </a:srgbClr>
                  </a:outerShdw>
                </a:effectLst>
                <a:latin typeface="Comic Sans MS" pitchFamily="66" charset="0"/>
              </a:rPr>
              <a:t> and he blew </a:t>
            </a:r>
            <a:r>
              <a:rPr lang="en-US" b="1" i="1" dirty="0">
                <a:ln w="10160">
                  <a:solidFill>
                    <a:schemeClr val="accent5"/>
                  </a:solidFill>
                  <a:prstDash val="solid"/>
                </a:ln>
                <a:solidFill>
                  <a:srgbClr val="FFFFFF"/>
                </a:solidFill>
                <a:effectLst>
                  <a:glow rad="101600">
                    <a:srgbClr val="002060"/>
                  </a:glow>
                  <a:outerShdw blurRad="38100" dist="22860" dir="5400000" algn="tl" rotWithShape="0">
                    <a:srgbClr val="000000">
                      <a:alpha val="30000"/>
                    </a:srgbClr>
                  </a:outerShdw>
                </a:effectLst>
                <a:latin typeface="Comic Sans MS" pitchFamily="66" charset="0"/>
              </a:rPr>
              <a:t>a trumpet;</a:t>
            </a:r>
            <a:r>
              <a:rPr lang="en-US" b="1" dirty="0">
                <a:ln w="10160">
                  <a:solidFill>
                    <a:schemeClr val="accent5"/>
                  </a:solidFill>
                  <a:prstDash val="solid"/>
                </a:ln>
                <a:solidFill>
                  <a:srgbClr val="FFFFFF"/>
                </a:solidFill>
                <a:effectLst>
                  <a:glow rad="101600">
                    <a:srgbClr val="002060"/>
                  </a:glow>
                  <a:outerShdw blurRad="38100" dist="22860" dir="5400000" algn="tl" rotWithShape="0">
                    <a:srgbClr val="000000">
                      <a:alpha val="30000"/>
                    </a:srgbClr>
                  </a:outerShdw>
                </a:effectLst>
                <a:latin typeface="Comic Sans MS" pitchFamily="66" charset="0"/>
              </a:rPr>
              <a:t> </a:t>
            </a:r>
            <a:br>
              <a:rPr lang="en-US" b="1" dirty="0">
                <a:ln w="10160">
                  <a:solidFill>
                    <a:schemeClr val="accent5"/>
                  </a:solidFill>
                  <a:prstDash val="solid"/>
                </a:ln>
                <a:solidFill>
                  <a:srgbClr val="FFFFFF"/>
                </a:solidFill>
                <a:effectLst>
                  <a:glow rad="101600">
                    <a:srgbClr val="002060"/>
                  </a:glow>
                  <a:outerShdw blurRad="38100" dist="22860" dir="5400000" algn="tl" rotWithShape="0">
                    <a:srgbClr val="000000">
                      <a:alpha val="30000"/>
                    </a:srgbClr>
                  </a:outerShdw>
                </a:effectLst>
                <a:latin typeface="Comic Sans MS" pitchFamily="66" charset="0"/>
              </a:rPr>
            </a:br>
            <a:r>
              <a:rPr lang="en-US" b="1" dirty="0">
                <a:ln w="10160">
                  <a:solidFill>
                    <a:schemeClr val="accent5"/>
                  </a:solidFill>
                  <a:prstDash val="solid"/>
                </a:ln>
                <a:solidFill>
                  <a:srgbClr val="FFFFFF"/>
                </a:solidFill>
                <a:effectLst>
                  <a:glow rad="101600">
                    <a:srgbClr val="002060"/>
                  </a:glow>
                  <a:outerShdw blurRad="38100" dist="22860" dir="5400000" algn="tl" rotWithShape="0">
                    <a:srgbClr val="000000">
                      <a:alpha val="30000"/>
                    </a:srgbClr>
                  </a:outerShdw>
                </a:effectLst>
                <a:latin typeface="Comic Sans MS" pitchFamily="66" charset="0"/>
              </a:rPr>
              <a:t>                and </a:t>
            </a:r>
            <a:r>
              <a:rPr lang="en-US" b="1" dirty="0" err="1">
                <a:ln w="10160">
                  <a:solidFill>
                    <a:schemeClr val="accent5"/>
                  </a:solidFill>
                  <a:prstDash val="solid"/>
                </a:ln>
                <a:solidFill>
                  <a:srgbClr val="FFFFFF"/>
                </a:solidFill>
                <a:effectLst>
                  <a:glow rad="101600">
                    <a:srgbClr val="002060"/>
                  </a:glow>
                  <a:outerShdw blurRad="38100" dist="22860" dir="5400000" algn="tl" rotWithShape="0">
                    <a:srgbClr val="000000">
                      <a:alpha val="30000"/>
                    </a:srgbClr>
                  </a:outerShdw>
                </a:effectLst>
                <a:latin typeface="Comic Sans MS" pitchFamily="66" charset="0"/>
              </a:rPr>
              <a:t>Abiezer</a:t>
            </a:r>
            <a:r>
              <a:rPr lang="en-US" b="1" dirty="0">
                <a:ln w="10160">
                  <a:solidFill>
                    <a:schemeClr val="accent5"/>
                  </a:solidFill>
                  <a:prstDash val="solid"/>
                </a:ln>
                <a:solidFill>
                  <a:srgbClr val="FFFFFF"/>
                </a:solidFill>
                <a:effectLst>
                  <a:glow rad="101600">
                    <a:srgbClr val="002060"/>
                  </a:glow>
                  <a:outerShdw blurRad="38100" dist="22860" dir="5400000" algn="tl" rotWithShape="0">
                    <a:srgbClr val="000000">
                      <a:alpha val="30000"/>
                    </a:srgbClr>
                  </a:outerShdw>
                </a:effectLst>
                <a:latin typeface="Comic Sans MS" pitchFamily="66" charset="0"/>
              </a:rPr>
              <a:t/>
            </a:r>
            <a:br>
              <a:rPr lang="en-US" b="1" dirty="0">
                <a:ln w="10160">
                  <a:solidFill>
                    <a:schemeClr val="accent5"/>
                  </a:solidFill>
                  <a:prstDash val="solid"/>
                </a:ln>
                <a:solidFill>
                  <a:srgbClr val="FFFFFF"/>
                </a:solidFill>
                <a:effectLst>
                  <a:glow rad="101600">
                    <a:srgbClr val="002060"/>
                  </a:glow>
                  <a:outerShdw blurRad="38100" dist="22860" dir="5400000" algn="tl" rotWithShape="0">
                    <a:srgbClr val="000000">
                      <a:alpha val="30000"/>
                    </a:srgbClr>
                  </a:outerShdw>
                </a:effectLst>
                <a:latin typeface="Comic Sans MS" pitchFamily="66" charset="0"/>
              </a:rPr>
            </a:br>
            <a:r>
              <a:rPr lang="en-US" b="1" dirty="0">
                <a:ln w="12700">
                  <a:solidFill>
                    <a:schemeClr val="accent5"/>
                  </a:solidFill>
                  <a:prstDash val="solid"/>
                </a:ln>
                <a:pattFill prst="ltDnDiag">
                  <a:fgClr>
                    <a:schemeClr val="accent5">
                      <a:lumMod val="60000"/>
                      <a:lumOff val="40000"/>
                    </a:schemeClr>
                  </a:fgClr>
                  <a:bgClr>
                    <a:schemeClr val="bg1"/>
                  </a:bgClr>
                </a:pattFill>
                <a:effectLst>
                  <a:glow rad="101600">
                    <a:srgbClr val="002060"/>
                  </a:glow>
                </a:effectLst>
                <a:latin typeface="Comic Sans MS" pitchFamily="66" charset="0"/>
                <a:ea typeface="Calibri" panose="020F0502020204030204" pitchFamily="34" charset="0"/>
                <a:cs typeface="Times New Roman" panose="02020603050405020304" pitchFamily="18" charset="0"/>
                <a:hlinkClick r:id="rId12">
                  <a:extLst>
                    <a:ext uri="{A12FA001-AC4F-418D-AE19-62706E023703}">
                      <ahyp:hlinkClr xmlns="" xmlns:ahyp="http://schemas.microsoft.com/office/drawing/2018/hyperlinkcolor" val="tx"/>
                    </a:ext>
                  </a:extLst>
                </a:hlinkClick>
              </a:rPr>
              <a:t>Judges 7:8</a:t>
            </a:r>
            <a:r>
              <a:rPr lang="en-US" b="1" dirty="0">
                <a:ln w="12700">
                  <a:solidFill>
                    <a:schemeClr val="accent5"/>
                  </a:solidFill>
                  <a:prstDash val="solid"/>
                </a:ln>
                <a:pattFill prst="ltDnDiag">
                  <a:fgClr>
                    <a:schemeClr val="accent5">
                      <a:lumMod val="60000"/>
                      <a:lumOff val="40000"/>
                    </a:schemeClr>
                  </a:fgClr>
                  <a:bgClr>
                    <a:schemeClr val="bg1"/>
                  </a:bgClr>
                </a:pattFill>
                <a:effectLst>
                  <a:glow rad="101600">
                    <a:srgbClr val="002060"/>
                  </a:glow>
                </a:effectLst>
                <a:latin typeface="Comic Sans MS" pitchFamily="66" charset="0"/>
                <a:ea typeface="Calibri" panose="020F0502020204030204" pitchFamily="34" charset="0"/>
                <a:cs typeface="Times New Roman" panose="02020603050405020304" pitchFamily="18" charset="0"/>
              </a:rPr>
              <a:t>  in their hand, </a:t>
            </a:r>
            <a:r>
              <a:rPr lang="en-US" b="1" i="1" dirty="0">
                <a:ln w="12700">
                  <a:solidFill>
                    <a:schemeClr val="accent5"/>
                  </a:solidFill>
                  <a:prstDash val="solid"/>
                </a:ln>
                <a:pattFill prst="ltDnDiag">
                  <a:fgClr>
                    <a:schemeClr val="accent5">
                      <a:lumMod val="60000"/>
                      <a:lumOff val="40000"/>
                    </a:schemeClr>
                  </a:fgClr>
                  <a:bgClr>
                    <a:schemeClr val="bg1"/>
                  </a:bgClr>
                </a:pattFill>
                <a:effectLst>
                  <a:glow rad="101600">
                    <a:srgbClr val="002060"/>
                  </a:glow>
                </a:effectLst>
                <a:latin typeface="Comic Sans MS" pitchFamily="66" charset="0"/>
                <a:ea typeface="Calibri" panose="020F0502020204030204" pitchFamily="34" charset="0"/>
                <a:cs typeface="Times New Roman" panose="02020603050405020304" pitchFamily="18" charset="0"/>
              </a:rPr>
              <a:t>and their </a:t>
            </a:r>
            <a:br>
              <a:rPr lang="en-US" b="1" i="1" dirty="0">
                <a:ln w="12700">
                  <a:solidFill>
                    <a:schemeClr val="accent5"/>
                  </a:solidFill>
                  <a:prstDash val="solid"/>
                </a:ln>
                <a:pattFill prst="ltDnDiag">
                  <a:fgClr>
                    <a:schemeClr val="accent5">
                      <a:lumMod val="60000"/>
                      <a:lumOff val="40000"/>
                    </a:schemeClr>
                  </a:fgClr>
                  <a:bgClr>
                    <a:schemeClr val="bg1"/>
                  </a:bgClr>
                </a:pattFill>
                <a:effectLst>
                  <a:glow rad="101600">
                    <a:srgbClr val="002060"/>
                  </a:glow>
                </a:effectLst>
                <a:latin typeface="Comic Sans MS" pitchFamily="66" charset="0"/>
                <a:ea typeface="Calibri" panose="020F0502020204030204" pitchFamily="34" charset="0"/>
                <a:cs typeface="Times New Roman" panose="02020603050405020304" pitchFamily="18" charset="0"/>
              </a:rPr>
            </a:br>
            <a:r>
              <a:rPr lang="en-US" b="1" i="1" dirty="0">
                <a:ln w="12700">
                  <a:solidFill>
                    <a:schemeClr val="accent5"/>
                  </a:solidFill>
                  <a:prstDash val="solid"/>
                </a:ln>
                <a:pattFill prst="ltDnDiag">
                  <a:fgClr>
                    <a:schemeClr val="accent5">
                      <a:lumMod val="60000"/>
                      <a:lumOff val="40000"/>
                    </a:schemeClr>
                  </a:fgClr>
                  <a:bgClr>
                    <a:schemeClr val="bg1"/>
                  </a:bgClr>
                </a:pattFill>
                <a:effectLst>
                  <a:glow rad="101600">
                    <a:srgbClr val="002060"/>
                  </a:glow>
                </a:effectLst>
                <a:latin typeface="Comic Sans MS" pitchFamily="66" charset="0"/>
                <a:ea typeface="Calibri" panose="020F0502020204030204" pitchFamily="34" charset="0"/>
                <a:cs typeface="Times New Roman" panose="02020603050405020304" pitchFamily="18" charset="0"/>
              </a:rPr>
              <a:t>              trumpets:</a:t>
            </a:r>
            <a:r>
              <a:rPr lang="en-US" b="1" dirty="0">
                <a:ln w="12700">
                  <a:solidFill>
                    <a:schemeClr val="accent5"/>
                  </a:solidFill>
                  <a:prstDash val="solid"/>
                </a:ln>
                <a:pattFill prst="ltDnDiag">
                  <a:fgClr>
                    <a:schemeClr val="accent5">
                      <a:lumMod val="60000"/>
                      <a:lumOff val="40000"/>
                    </a:schemeClr>
                  </a:fgClr>
                  <a:bgClr>
                    <a:schemeClr val="bg1"/>
                  </a:bgClr>
                </a:pattFill>
                <a:effectLst>
                  <a:glow rad="101600">
                    <a:srgbClr val="002060"/>
                  </a:glow>
                </a:effectLst>
                <a:latin typeface="Comic Sans MS" pitchFamily="66" charset="0"/>
                <a:ea typeface="Calibri" panose="020F0502020204030204" pitchFamily="34" charset="0"/>
                <a:cs typeface="Times New Roman" panose="02020603050405020304" pitchFamily="18" charset="0"/>
              </a:rPr>
              <a:t> and he sent</a:t>
            </a:r>
          </a:p>
          <a:p>
            <a:r>
              <a:rPr lang="en-US" b="1" dirty="0">
                <a:ln w="12700">
                  <a:solidFill>
                    <a:schemeClr val="accent5"/>
                  </a:solidFill>
                  <a:prstDash val="solid"/>
                </a:ln>
                <a:pattFill prst="ltDnDiag">
                  <a:fgClr>
                    <a:schemeClr val="accent5">
                      <a:lumMod val="60000"/>
                      <a:lumOff val="40000"/>
                    </a:schemeClr>
                  </a:fgClr>
                  <a:bgClr>
                    <a:schemeClr val="bg1"/>
                  </a:bgClr>
                </a:pattFill>
                <a:effectLst>
                  <a:glow rad="101600">
                    <a:srgbClr val="002060"/>
                  </a:glow>
                </a:effectLst>
                <a:latin typeface="Comic Sans MS" pitchFamily="66" charset="0"/>
                <a:ea typeface="Calibri" panose="020F0502020204030204" pitchFamily="34" charset="0"/>
                <a:cs typeface="Times New Roman" panose="02020603050405020304" pitchFamily="18" charset="0"/>
                <a:hlinkClick r:id="rId13">
                  <a:extLst>
                    <a:ext uri="{A12FA001-AC4F-418D-AE19-62706E023703}">
                      <ahyp:hlinkClr xmlns="" xmlns:ahyp="http://schemas.microsoft.com/office/drawing/2018/hyperlinkcolor" val="tx"/>
                    </a:ext>
                  </a:extLst>
                </a:hlinkClick>
              </a:rPr>
              <a:t>Judges 7:18</a:t>
            </a:r>
            <a:r>
              <a:rPr lang="en-US" b="1" dirty="0">
                <a:ln w="12700">
                  <a:solidFill>
                    <a:schemeClr val="accent5"/>
                  </a:solidFill>
                  <a:prstDash val="solid"/>
                </a:ln>
                <a:pattFill prst="ltDnDiag">
                  <a:fgClr>
                    <a:schemeClr val="accent5">
                      <a:lumMod val="60000"/>
                      <a:lumOff val="40000"/>
                    </a:schemeClr>
                  </a:fgClr>
                  <a:bgClr>
                    <a:schemeClr val="bg1"/>
                  </a:bgClr>
                </a:pattFill>
                <a:effectLst>
                  <a:glow rad="101600">
                    <a:srgbClr val="002060"/>
                  </a:glow>
                </a:effectLst>
                <a:latin typeface="Comic Sans MS" pitchFamily="66" charset="0"/>
                <a:ea typeface="Calibri" panose="020F0502020204030204" pitchFamily="34" charset="0"/>
                <a:cs typeface="Times New Roman" panose="02020603050405020304" pitchFamily="18" charset="0"/>
              </a:rPr>
              <a:t>  When I blow </a:t>
            </a:r>
            <a:r>
              <a:rPr lang="en-US" b="1" i="1" dirty="0">
                <a:ln w="12700">
                  <a:solidFill>
                    <a:schemeClr val="accent5"/>
                  </a:solidFill>
                  <a:prstDash val="solid"/>
                </a:ln>
                <a:pattFill prst="ltDnDiag">
                  <a:fgClr>
                    <a:schemeClr val="accent5">
                      <a:lumMod val="60000"/>
                      <a:lumOff val="40000"/>
                    </a:schemeClr>
                  </a:fgClr>
                  <a:bgClr>
                    <a:schemeClr val="bg1"/>
                  </a:bgClr>
                </a:pattFill>
                <a:effectLst>
                  <a:glow rad="101600">
                    <a:srgbClr val="002060"/>
                  </a:glow>
                </a:effectLst>
                <a:latin typeface="Comic Sans MS" pitchFamily="66" charset="0"/>
                <a:ea typeface="Calibri" panose="020F0502020204030204" pitchFamily="34" charset="0"/>
                <a:cs typeface="Times New Roman" panose="02020603050405020304" pitchFamily="18" charset="0"/>
              </a:rPr>
              <a:t>with a </a:t>
            </a:r>
            <a:br>
              <a:rPr lang="en-US" b="1" i="1" dirty="0">
                <a:ln w="12700">
                  <a:solidFill>
                    <a:schemeClr val="accent5"/>
                  </a:solidFill>
                  <a:prstDash val="solid"/>
                </a:ln>
                <a:pattFill prst="ltDnDiag">
                  <a:fgClr>
                    <a:schemeClr val="accent5">
                      <a:lumMod val="60000"/>
                      <a:lumOff val="40000"/>
                    </a:schemeClr>
                  </a:fgClr>
                  <a:bgClr>
                    <a:schemeClr val="bg1"/>
                  </a:bgClr>
                </a:pattFill>
                <a:effectLst>
                  <a:glow rad="101600">
                    <a:srgbClr val="002060"/>
                  </a:glow>
                </a:effectLst>
                <a:latin typeface="Comic Sans MS" pitchFamily="66" charset="0"/>
                <a:ea typeface="Calibri" panose="020F0502020204030204" pitchFamily="34" charset="0"/>
                <a:cs typeface="Times New Roman" panose="02020603050405020304" pitchFamily="18" charset="0"/>
              </a:rPr>
            </a:br>
            <a:r>
              <a:rPr lang="en-US" b="1" i="1" dirty="0">
                <a:ln w="12700">
                  <a:solidFill>
                    <a:schemeClr val="accent5"/>
                  </a:solidFill>
                  <a:prstDash val="solid"/>
                </a:ln>
                <a:pattFill prst="ltDnDiag">
                  <a:fgClr>
                    <a:schemeClr val="accent5">
                      <a:lumMod val="60000"/>
                      <a:lumOff val="40000"/>
                    </a:schemeClr>
                  </a:fgClr>
                  <a:bgClr>
                    <a:schemeClr val="bg1"/>
                  </a:bgClr>
                </a:pattFill>
                <a:effectLst>
                  <a:glow rad="101600">
                    <a:srgbClr val="002060"/>
                  </a:glow>
                </a:effectLst>
                <a:latin typeface="Comic Sans MS" pitchFamily="66" charset="0"/>
                <a:ea typeface="Calibri" panose="020F0502020204030204" pitchFamily="34" charset="0"/>
                <a:cs typeface="Times New Roman" panose="02020603050405020304" pitchFamily="18" charset="0"/>
              </a:rPr>
              <a:t>                trumpet,</a:t>
            </a:r>
            <a:r>
              <a:rPr lang="en-US" b="1" dirty="0">
                <a:ln w="12700">
                  <a:solidFill>
                    <a:schemeClr val="accent5"/>
                  </a:solidFill>
                  <a:prstDash val="solid"/>
                </a:ln>
                <a:pattFill prst="ltDnDiag">
                  <a:fgClr>
                    <a:schemeClr val="accent5">
                      <a:lumMod val="60000"/>
                      <a:lumOff val="40000"/>
                    </a:schemeClr>
                  </a:fgClr>
                  <a:bgClr>
                    <a:schemeClr val="bg1"/>
                  </a:bgClr>
                </a:pattFill>
                <a:effectLst>
                  <a:glow rad="101600">
                    <a:srgbClr val="002060"/>
                  </a:glow>
                </a:effectLst>
                <a:latin typeface="Comic Sans MS" pitchFamily="66" charset="0"/>
                <a:ea typeface="Calibri" panose="020F0502020204030204" pitchFamily="34" charset="0"/>
                <a:cs typeface="Times New Roman" panose="02020603050405020304" pitchFamily="18" charset="0"/>
              </a:rPr>
              <a:t> I and all that [are] </a:t>
            </a:r>
            <a:br>
              <a:rPr lang="en-US" b="1" dirty="0">
                <a:ln w="12700">
                  <a:solidFill>
                    <a:schemeClr val="accent5"/>
                  </a:solidFill>
                  <a:prstDash val="solid"/>
                </a:ln>
                <a:pattFill prst="ltDnDiag">
                  <a:fgClr>
                    <a:schemeClr val="accent5">
                      <a:lumMod val="60000"/>
                      <a:lumOff val="40000"/>
                    </a:schemeClr>
                  </a:fgClr>
                  <a:bgClr>
                    <a:schemeClr val="bg1"/>
                  </a:bgClr>
                </a:pattFill>
                <a:effectLst>
                  <a:glow rad="101600">
                    <a:srgbClr val="002060"/>
                  </a:glow>
                </a:effectLst>
                <a:latin typeface="Comic Sans MS" pitchFamily="66" charset="0"/>
                <a:ea typeface="Calibri" panose="020F0502020204030204" pitchFamily="34" charset="0"/>
                <a:cs typeface="Times New Roman" panose="02020603050405020304" pitchFamily="18" charset="0"/>
              </a:rPr>
            </a:br>
            <a:r>
              <a:rPr lang="en-US" b="1" dirty="0">
                <a:ln w="12700">
                  <a:solidFill>
                    <a:schemeClr val="accent5"/>
                  </a:solidFill>
                  <a:prstDash val="solid"/>
                </a:ln>
                <a:pattFill prst="ltDnDiag">
                  <a:fgClr>
                    <a:schemeClr val="accent5">
                      <a:lumMod val="60000"/>
                      <a:lumOff val="40000"/>
                    </a:schemeClr>
                  </a:fgClr>
                  <a:bgClr>
                    <a:schemeClr val="bg1"/>
                  </a:bgClr>
                </a:pattFill>
                <a:effectLst>
                  <a:glow rad="101600">
                    <a:srgbClr val="002060"/>
                  </a:glow>
                </a:effectLst>
                <a:latin typeface="Comic Sans MS" pitchFamily="66" charset="0"/>
                <a:ea typeface="Calibri" panose="020F0502020204030204" pitchFamily="34" charset="0"/>
                <a:cs typeface="Times New Roman" panose="02020603050405020304" pitchFamily="18" charset="0"/>
              </a:rPr>
              <a:t>                with me, then blow                                                  </a:t>
            </a:r>
          </a:p>
          <a:p>
            <a:r>
              <a:rPr lang="en-US" b="1" dirty="0">
                <a:ln w="12700">
                  <a:solidFill>
                    <a:schemeClr val="accent5"/>
                  </a:solidFill>
                  <a:prstDash val="solid"/>
                </a:ln>
                <a:pattFill prst="ltDnDiag">
                  <a:fgClr>
                    <a:schemeClr val="accent5">
                      <a:lumMod val="60000"/>
                      <a:lumOff val="40000"/>
                    </a:schemeClr>
                  </a:fgClr>
                  <a:bgClr>
                    <a:schemeClr val="bg1"/>
                  </a:bgClr>
                </a:pattFill>
                <a:effectLst>
                  <a:glow rad="101600">
                    <a:srgbClr val="002060"/>
                  </a:glow>
                </a:effectLst>
                <a:latin typeface="Comic Sans MS" pitchFamily="66" charset="0"/>
                <a:ea typeface="Calibri" panose="020F0502020204030204" pitchFamily="34" charset="0"/>
                <a:cs typeface="Times New Roman" panose="02020603050405020304" pitchFamily="18" charset="0"/>
                <a:hlinkClick r:id="rId13">
                  <a:extLst>
                    <a:ext uri="{A12FA001-AC4F-418D-AE19-62706E023703}">
                      <ahyp:hlinkClr xmlns="" xmlns:ahyp="http://schemas.microsoft.com/office/drawing/2018/hyperlinkcolor" val="tx"/>
                    </a:ext>
                  </a:extLst>
                </a:hlinkClick>
              </a:rPr>
              <a:t>Judges 7:18</a:t>
            </a:r>
            <a:r>
              <a:rPr lang="en-US" b="1" dirty="0">
                <a:ln w="12700">
                  <a:solidFill>
                    <a:schemeClr val="accent5"/>
                  </a:solidFill>
                  <a:prstDash val="solid"/>
                </a:ln>
                <a:pattFill prst="ltDnDiag">
                  <a:fgClr>
                    <a:schemeClr val="accent5">
                      <a:lumMod val="60000"/>
                      <a:lumOff val="40000"/>
                    </a:schemeClr>
                  </a:fgClr>
                  <a:bgClr>
                    <a:schemeClr val="bg1"/>
                  </a:bgClr>
                </a:pattFill>
                <a:effectLst>
                  <a:glow rad="101600">
                    <a:srgbClr val="002060"/>
                  </a:glow>
                </a:effectLst>
                <a:latin typeface="Comic Sans MS" pitchFamily="66" charset="0"/>
                <a:ea typeface="Calibri" panose="020F0502020204030204" pitchFamily="34" charset="0"/>
                <a:cs typeface="Times New Roman" panose="02020603050405020304" pitchFamily="18" charset="0"/>
              </a:rPr>
              <a:t>  and all that [are] with me,</a:t>
            </a:r>
            <a:br>
              <a:rPr lang="en-US" b="1" dirty="0">
                <a:ln w="12700">
                  <a:solidFill>
                    <a:schemeClr val="accent5"/>
                  </a:solidFill>
                  <a:prstDash val="solid"/>
                </a:ln>
                <a:pattFill prst="ltDnDiag">
                  <a:fgClr>
                    <a:schemeClr val="accent5">
                      <a:lumMod val="60000"/>
                      <a:lumOff val="40000"/>
                    </a:schemeClr>
                  </a:fgClr>
                  <a:bgClr>
                    <a:schemeClr val="bg1"/>
                  </a:bgClr>
                </a:pattFill>
                <a:effectLst>
                  <a:glow rad="101600">
                    <a:srgbClr val="002060"/>
                  </a:glow>
                </a:effectLst>
                <a:latin typeface="Comic Sans MS" pitchFamily="66" charset="0"/>
                <a:ea typeface="Calibri" panose="020F0502020204030204" pitchFamily="34" charset="0"/>
                <a:cs typeface="Times New Roman" panose="02020603050405020304" pitchFamily="18" charset="0"/>
              </a:rPr>
            </a:br>
            <a:r>
              <a:rPr lang="en-US" b="1" dirty="0">
                <a:ln w="12700">
                  <a:solidFill>
                    <a:schemeClr val="accent5"/>
                  </a:solidFill>
                  <a:prstDash val="solid"/>
                </a:ln>
                <a:pattFill prst="ltDnDiag">
                  <a:fgClr>
                    <a:schemeClr val="accent5">
                      <a:lumMod val="60000"/>
                      <a:lumOff val="40000"/>
                    </a:schemeClr>
                  </a:fgClr>
                  <a:bgClr>
                    <a:schemeClr val="bg1"/>
                  </a:bgClr>
                </a:pattFill>
                <a:effectLst>
                  <a:glow rad="101600">
                    <a:srgbClr val="002060"/>
                  </a:glow>
                </a:effectLst>
                <a:latin typeface="Comic Sans MS" pitchFamily="66" charset="0"/>
                <a:ea typeface="Calibri" panose="020F0502020204030204" pitchFamily="34" charset="0"/>
                <a:cs typeface="Times New Roman" panose="02020603050405020304" pitchFamily="18" charset="0"/>
              </a:rPr>
              <a:t>                then blow</a:t>
            </a:r>
            <a:endParaRPr lang="en-US" b="1" dirty="0">
              <a:ln w="12700">
                <a:solidFill>
                  <a:schemeClr val="accent5"/>
                </a:solidFill>
                <a:prstDash val="solid"/>
              </a:ln>
              <a:pattFill prst="ltDnDiag">
                <a:fgClr>
                  <a:schemeClr val="accent5">
                    <a:lumMod val="60000"/>
                    <a:lumOff val="40000"/>
                  </a:schemeClr>
                </a:fgClr>
                <a:bgClr>
                  <a:schemeClr val="bg1"/>
                </a:bgClr>
              </a:pattFill>
              <a:effectLst>
                <a:glow rad="101600">
                  <a:srgbClr val="002060"/>
                </a:glow>
              </a:effectLst>
              <a:latin typeface="Comic Sans MS" pitchFamily="66" charset="0"/>
            </a:endParaRPr>
          </a:p>
        </p:txBody>
      </p:sp>
      <p:sp>
        <p:nvSpPr>
          <p:cNvPr id="9" name="Slide Number Placeholder 1"/>
          <p:cNvSpPr>
            <a:spLocks noGrp="1"/>
          </p:cNvSpPr>
          <p:nvPr>
            <p:ph type="sldNum" sz="quarter" idx="12"/>
          </p:nvPr>
        </p:nvSpPr>
        <p:spPr>
          <a:xfrm>
            <a:off x="9354879" y="6397626"/>
            <a:ext cx="2743200" cy="365125"/>
          </a:xfrm>
        </p:spPr>
        <p:txBody>
          <a:bodyPr/>
          <a:lstStyle/>
          <a:p>
            <a:fld id="{BF62E9A0-3E08-4AC5-9850-D72F782A6339}" type="slidenum">
              <a:rPr lang="en-US" smtClean="0">
                <a:solidFill>
                  <a:schemeClr val="bg1"/>
                </a:solidFill>
              </a:rPr>
              <a:t>5</a:t>
            </a:fld>
            <a:endParaRPr lang="en-US" dirty="0">
              <a:solidFill>
                <a:schemeClr val="bg1"/>
              </a:solidFill>
            </a:endParaRPr>
          </a:p>
        </p:txBody>
      </p:sp>
    </p:spTree>
    <p:extLst>
      <p:ext uri="{BB962C8B-B14F-4D97-AF65-F5344CB8AC3E}">
        <p14:creationId xmlns:p14="http://schemas.microsoft.com/office/powerpoint/2010/main" val="7091960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gradFill>
          <a:gsLst>
            <a:gs pos="37000">
              <a:schemeClr val="accent3">
                <a:lumMod val="20000"/>
                <a:lumOff val="80000"/>
              </a:schemeClr>
            </a:gs>
            <a:gs pos="47000">
              <a:srgbClr val="DFE6F9"/>
            </a:gs>
            <a:gs pos="78000">
              <a:srgbClr val="EADDCC"/>
            </a:gs>
            <a:gs pos="12000">
              <a:srgbClr val="FFFFCC"/>
            </a:gs>
          </a:gsLst>
          <a:lin ang="5400000" scaled="1"/>
        </a:gradFill>
        <a:effectLst/>
      </p:bgPr>
    </p:bg>
    <p:spTree>
      <p:nvGrpSpPr>
        <p:cNvPr id="1" name=""/>
        <p:cNvGrpSpPr/>
        <p:nvPr/>
      </p:nvGrpSpPr>
      <p:grpSpPr>
        <a:xfrm>
          <a:off x="0" y="0"/>
          <a:ext cx="0" cy="0"/>
          <a:chOff x="0" y="0"/>
          <a:chExt cx="0" cy="0"/>
        </a:xfrm>
      </p:grpSpPr>
      <p:pic>
        <p:nvPicPr>
          <p:cNvPr id="5" name="Picture 2" descr="Image result for 11. So the ark the Lord compassed the city, going about it once: and they came into the camp, and lodged in the camp&quot;">
            <a:extLst>
              <a:ext uri="{FF2B5EF4-FFF2-40B4-BE49-F238E27FC236}">
                <a16:creationId xmlns="" xmlns:a16="http://schemas.microsoft.com/office/drawing/2014/main" id="{361D91E6-A2E7-40EC-B386-55F1C413EF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1"/>
          <p:cNvSpPr>
            <a:spLocks noGrp="1"/>
          </p:cNvSpPr>
          <p:nvPr>
            <p:ph type="sldNum" sz="quarter" idx="12"/>
          </p:nvPr>
        </p:nvSpPr>
        <p:spPr>
          <a:xfrm>
            <a:off x="8759611" y="6219190"/>
            <a:ext cx="2743200" cy="365125"/>
          </a:xfrm>
        </p:spPr>
        <p:txBody>
          <a:bodyPr/>
          <a:lstStyle/>
          <a:p>
            <a:fld id="{BF62E9A0-3E08-4AC5-9850-D72F782A6339}" type="slidenum">
              <a:rPr lang="en-US" smtClean="0"/>
              <a:t>50</a:t>
            </a:fld>
            <a:endParaRPr lang="en-US" dirty="0"/>
          </a:p>
        </p:txBody>
      </p:sp>
      <p:sp>
        <p:nvSpPr>
          <p:cNvPr id="4" name="Rectangle 3"/>
          <p:cNvSpPr/>
          <p:nvPr/>
        </p:nvSpPr>
        <p:spPr>
          <a:xfrm>
            <a:off x="2477067" y="381679"/>
            <a:ext cx="2198038" cy="769441"/>
          </a:xfrm>
          <a:prstGeom prst="rect">
            <a:avLst/>
          </a:prstGeom>
          <a:noFill/>
        </p:spPr>
        <p:txBody>
          <a:bodyPr wrap="none" lIns="91440" tIns="45720" rIns="91440" bIns="45720">
            <a:spAutoFit/>
          </a:bodyPr>
          <a:lstStyle/>
          <a:p>
            <a:pPr algn="ctr"/>
            <a:r>
              <a:rPr lang="en-US" sz="4400" b="1" cap="none" spc="0" dirty="0">
                <a:ln w="1905"/>
                <a:solidFill>
                  <a:srgbClr val="BE605E"/>
                </a:solidFill>
                <a:effectLst>
                  <a:innerShdw blurRad="69850" dist="43180" dir="5400000">
                    <a:srgbClr val="000000">
                      <a:alpha val="65000"/>
                    </a:srgbClr>
                  </a:innerShdw>
                </a:effectLst>
              </a:rPr>
              <a:t>Joshua 6</a:t>
            </a:r>
          </a:p>
        </p:txBody>
      </p:sp>
    </p:spTree>
    <p:extLst>
      <p:ext uri="{BB962C8B-B14F-4D97-AF65-F5344CB8AC3E}">
        <p14:creationId xmlns:p14="http://schemas.microsoft.com/office/powerpoint/2010/main" val="241161497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gradFill>
          <a:gsLst>
            <a:gs pos="37000">
              <a:schemeClr val="accent3">
                <a:lumMod val="20000"/>
                <a:lumOff val="80000"/>
              </a:schemeClr>
            </a:gs>
            <a:gs pos="47000">
              <a:srgbClr val="DFE6F9"/>
            </a:gs>
            <a:gs pos="78000">
              <a:srgbClr val="EADDCC"/>
            </a:gs>
            <a:gs pos="12000">
              <a:srgbClr val="FFFFCC"/>
            </a:gs>
          </a:gsLst>
          <a:lin ang="5400000" scaled="1"/>
        </a:gradFill>
        <a:effectLst/>
      </p:bgPr>
    </p:bg>
    <p:spTree>
      <p:nvGrpSpPr>
        <p:cNvPr id="1" name=""/>
        <p:cNvGrpSpPr/>
        <p:nvPr/>
      </p:nvGrpSpPr>
      <p:grpSpPr>
        <a:xfrm>
          <a:off x="0" y="0"/>
          <a:ext cx="0" cy="0"/>
          <a:chOff x="0" y="0"/>
          <a:chExt cx="0" cy="0"/>
        </a:xfrm>
      </p:grpSpPr>
      <p:pic>
        <p:nvPicPr>
          <p:cNvPr id="5" name="Picture 2" descr="Image result for 11. So the ark the Lord compassed the city, going about it once: and they came into the camp, and lodged in the camp&quot;">
            <a:extLst>
              <a:ext uri="{FF2B5EF4-FFF2-40B4-BE49-F238E27FC236}">
                <a16:creationId xmlns="" xmlns:a16="http://schemas.microsoft.com/office/drawing/2014/main" id="{ABFF8283-2C1D-4E23-92BE-B7CB2D7124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1"/>
          <p:cNvSpPr>
            <a:spLocks noGrp="1"/>
          </p:cNvSpPr>
          <p:nvPr>
            <p:ph type="sldNum" sz="quarter" idx="12"/>
          </p:nvPr>
        </p:nvSpPr>
        <p:spPr>
          <a:xfrm>
            <a:off x="8763000" y="6249670"/>
            <a:ext cx="2743200" cy="365125"/>
          </a:xfrm>
        </p:spPr>
        <p:txBody>
          <a:bodyPr/>
          <a:lstStyle/>
          <a:p>
            <a:fld id="{BF62E9A0-3E08-4AC5-9850-D72F782A6339}" type="slidenum">
              <a:rPr lang="en-US" smtClean="0"/>
              <a:t>51</a:t>
            </a:fld>
            <a:endParaRPr lang="en-US" dirty="0"/>
          </a:p>
        </p:txBody>
      </p:sp>
    </p:spTree>
    <p:extLst>
      <p:ext uri="{BB962C8B-B14F-4D97-AF65-F5344CB8AC3E}">
        <p14:creationId xmlns:p14="http://schemas.microsoft.com/office/powerpoint/2010/main" val="127629656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gradFill>
          <a:gsLst>
            <a:gs pos="37000">
              <a:schemeClr val="accent3">
                <a:lumMod val="20000"/>
                <a:lumOff val="80000"/>
              </a:schemeClr>
            </a:gs>
            <a:gs pos="47000">
              <a:srgbClr val="DFE6F9"/>
            </a:gs>
            <a:gs pos="78000">
              <a:srgbClr val="EADDCC"/>
            </a:gs>
            <a:gs pos="12000">
              <a:srgbClr val="FFFFCC"/>
            </a:gs>
          </a:gsLst>
          <a:lin ang="5400000" scaled="1"/>
        </a:gradFill>
        <a:effectLst/>
      </p:bgPr>
    </p:bg>
    <p:spTree>
      <p:nvGrpSpPr>
        <p:cNvPr id="1" name=""/>
        <p:cNvGrpSpPr/>
        <p:nvPr/>
      </p:nvGrpSpPr>
      <p:grpSpPr>
        <a:xfrm>
          <a:off x="0" y="0"/>
          <a:ext cx="0" cy="0"/>
          <a:chOff x="0" y="0"/>
          <a:chExt cx="0" cy="0"/>
        </a:xfrm>
      </p:grpSpPr>
      <p:pic>
        <p:nvPicPr>
          <p:cNvPr id="5" name="Picture 2" descr="Image result for 20 So the people shouted when the priests blew with the trumpets: and it came to pass, when the people heard the sound of the trumpet, and the people shouted with a great shout, that the wall fell down flat, so that the people went up into the city, every man straight before him, and they took the city.&quot;">
            <a:extLst>
              <a:ext uri="{FF2B5EF4-FFF2-40B4-BE49-F238E27FC236}">
                <a16:creationId xmlns="" xmlns:a16="http://schemas.microsoft.com/office/drawing/2014/main" id="{F7939BC3-8AAD-4B5B-BF7C-B2D7E185CB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1"/>
          <p:cNvSpPr>
            <a:spLocks noGrp="1"/>
          </p:cNvSpPr>
          <p:nvPr>
            <p:ph type="sldNum" sz="quarter" idx="12"/>
          </p:nvPr>
        </p:nvSpPr>
        <p:spPr>
          <a:xfrm>
            <a:off x="8717280" y="6249670"/>
            <a:ext cx="2743200" cy="365125"/>
          </a:xfrm>
        </p:spPr>
        <p:txBody>
          <a:bodyPr/>
          <a:lstStyle/>
          <a:p>
            <a:fld id="{BF62E9A0-3E08-4AC5-9850-D72F782A6339}" type="slidenum">
              <a:rPr lang="en-US" smtClean="0"/>
              <a:t>52</a:t>
            </a:fld>
            <a:endParaRPr lang="en-US" dirty="0"/>
          </a:p>
        </p:txBody>
      </p:sp>
    </p:spTree>
    <p:extLst>
      <p:ext uri="{BB962C8B-B14F-4D97-AF65-F5344CB8AC3E}">
        <p14:creationId xmlns:p14="http://schemas.microsoft.com/office/powerpoint/2010/main" val="38101341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gradFill>
          <a:gsLst>
            <a:gs pos="37000">
              <a:schemeClr val="accent3">
                <a:lumMod val="20000"/>
                <a:lumOff val="80000"/>
              </a:schemeClr>
            </a:gs>
            <a:gs pos="47000">
              <a:srgbClr val="DFE6F9"/>
            </a:gs>
            <a:gs pos="78000">
              <a:srgbClr val="EADDCC"/>
            </a:gs>
            <a:gs pos="12000">
              <a:srgbClr val="FFFFCC"/>
            </a:gs>
          </a:gsLst>
          <a:lin ang="5400000" scaled="1"/>
        </a:gra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F5025DE0-D55C-47CF-B52B-7AFE1E9A1115}"/>
              </a:ext>
            </a:extLst>
          </p:cNvPr>
          <p:cNvSpPr/>
          <p:nvPr/>
        </p:nvSpPr>
        <p:spPr>
          <a:xfrm>
            <a:off x="374469" y="303847"/>
            <a:ext cx="3938451" cy="6124754"/>
          </a:xfrm>
          <a:prstGeom prst="rect">
            <a:avLst/>
          </a:prstGeom>
          <a:solidFill>
            <a:srgbClr val="002060"/>
          </a:solidFill>
          <a:scene3d>
            <a:camera prst="orthographicFront"/>
            <a:lightRig rig="threePt" dir="t"/>
          </a:scene3d>
          <a:sp3d>
            <a:bevelT w="152400" h="50800" prst="softRound"/>
          </a:sp3d>
        </p:spPr>
        <p:txBody>
          <a:bodyPr wrap="square">
            <a:spAutoFit/>
            <a:sp3d extrusionH="57150">
              <a:bevelT w="38100" h="38100" prst="angle"/>
            </a:sp3d>
          </a:bodyPr>
          <a:lstStyle/>
          <a:p>
            <a:pPr algn="ctr"/>
            <a:r>
              <a:rPr lang="en-US" sz="2800" b="1" dirty="0">
                <a:ln w="22225">
                  <a:solidFill>
                    <a:schemeClr val="accent2"/>
                  </a:solidFill>
                  <a:prstDash val="solid"/>
                </a:ln>
                <a:solidFill>
                  <a:schemeClr val="accent2">
                    <a:lumMod val="40000"/>
                    <a:lumOff val="60000"/>
                  </a:schemeClr>
                </a:solidFill>
                <a:effectLst>
                  <a:glow rad="76200">
                    <a:schemeClr val="bg1"/>
                  </a:glow>
                </a:effectLst>
                <a:latin typeface="Comic Sans MS" panose="030F0702030302020204" pitchFamily="66" charset="0"/>
              </a:rPr>
              <a:t>Isaiah 27:13  </a:t>
            </a:r>
            <a:br>
              <a:rPr lang="en-US" sz="2800" b="1" dirty="0">
                <a:ln w="22225">
                  <a:solidFill>
                    <a:schemeClr val="accent2"/>
                  </a:solidFill>
                  <a:prstDash val="solid"/>
                </a:ln>
                <a:solidFill>
                  <a:schemeClr val="accent2">
                    <a:lumMod val="40000"/>
                    <a:lumOff val="60000"/>
                  </a:schemeClr>
                </a:solidFill>
                <a:effectLst>
                  <a:glow rad="76200">
                    <a:schemeClr val="bg1"/>
                  </a:glow>
                </a:effectLst>
                <a:latin typeface="Comic Sans MS" panose="030F0702030302020204" pitchFamily="66" charset="0"/>
              </a:rPr>
            </a:br>
            <a:r>
              <a:rPr lang="en-US" sz="2800" b="1" dirty="0">
                <a:ln w="22225">
                  <a:solidFill>
                    <a:schemeClr val="accent2"/>
                  </a:solidFill>
                  <a:prstDash val="solid"/>
                </a:ln>
                <a:solidFill>
                  <a:schemeClr val="accent2">
                    <a:lumMod val="40000"/>
                    <a:lumOff val="60000"/>
                  </a:schemeClr>
                </a:solidFill>
                <a:effectLst>
                  <a:glow rad="76200">
                    <a:schemeClr val="bg1"/>
                  </a:glow>
                </a:effectLst>
                <a:latin typeface="Comic Sans MS" panose="030F0702030302020204" pitchFamily="66" charset="0"/>
              </a:rPr>
              <a:t>And it shall come to pass in that day that the great trumpet shall be blown, </a:t>
            </a:r>
            <a:br>
              <a:rPr lang="en-US" sz="2800" b="1" dirty="0">
                <a:ln w="22225">
                  <a:solidFill>
                    <a:schemeClr val="accent2"/>
                  </a:solidFill>
                  <a:prstDash val="solid"/>
                </a:ln>
                <a:solidFill>
                  <a:schemeClr val="accent2">
                    <a:lumMod val="40000"/>
                    <a:lumOff val="60000"/>
                  </a:schemeClr>
                </a:solidFill>
                <a:effectLst>
                  <a:glow rad="76200">
                    <a:schemeClr val="bg1"/>
                  </a:glow>
                </a:effectLst>
                <a:latin typeface="Comic Sans MS" panose="030F0702030302020204" pitchFamily="66" charset="0"/>
              </a:rPr>
            </a:br>
            <a:r>
              <a:rPr lang="en-US" sz="2800" b="1" dirty="0">
                <a:ln w="22225">
                  <a:solidFill>
                    <a:schemeClr val="accent2"/>
                  </a:solidFill>
                  <a:prstDash val="solid"/>
                </a:ln>
                <a:solidFill>
                  <a:schemeClr val="accent2">
                    <a:lumMod val="40000"/>
                    <a:lumOff val="60000"/>
                  </a:schemeClr>
                </a:solidFill>
                <a:effectLst>
                  <a:glow rad="76200">
                    <a:schemeClr val="bg1"/>
                  </a:glow>
                </a:effectLst>
                <a:latin typeface="Comic Sans MS" panose="030F0702030302020204" pitchFamily="66" charset="0"/>
              </a:rPr>
              <a:t>and they shall come which were ready to perish in the land </a:t>
            </a:r>
            <a:br>
              <a:rPr lang="en-US" sz="2800" b="1" dirty="0">
                <a:ln w="22225">
                  <a:solidFill>
                    <a:schemeClr val="accent2"/>
                  </a:solidFill>
                  <a:prstDash val="solid"/>
                </a:ln>
                <a:solidFill>
                  <a:schemeClr val="accent2">
                    <a:lumMod val="40000"/>
                    <a:lumOff val="60000"/>
                  </a:schemeClr>
                </a:solidFill>
                <a:effectLst>
                  <a:glow rad="76200">
                    <a:schemeClr val="bg1"/>
                  </a:glow>
                </a:effectLst>
                <a:latin typeface="Comic Sans MS" panose="030F0702030302020204" pitchFamily="66" charset="0"/>
              </a:rPr>
            </a:br>
            <a:r>
              <a:rPr lang="en-US" sz="2800" b="1" dirty="0">
                <a:ln w="22225">
                  <a:solidFill>
                    <a:schemeClr val="accent2"/>
                  </a:solidFill>
                  <a:prstDash val="solid"/>
                </a:ln>
                <a:solidFill>
                  <a:schemeClr val="accent2">
                    <a:lumMod val="40000"/>
                    <a:lumOff val="60000"/>
                  </a:schemeClr>
                </a:solidFill>
                <a:effectLst>
                  <a:glow rad="76200">
                    <a:schemeClr val="bg1"/>
                  </a:glow>
                </a:effectLst>
                <a:latin typeface="Comic Sans MS" panose="030F0702030302020204" pitchFamily="66" charset="0"/>
              </a:rPr>
              <a:t>of Assyria, and the outcasts in the land of Egypt, and shall worship Yahuah in the holy mount at Jerusalem.</a:t>
            </a:r>
          </a:p>
        </p:txBody>
      </p:sp>
      <p:pic>
        <p:nvPicPr>
          <p:cNvPr id="7" name="Picture 6">
            <a:extLst>
              <a:ext uri="{FF2B5EF4-FFF2-40B4-BE49-F238E27FC236}">
                <a16:creationId xmlns="" xmlns:a16="http://schemas.microsoft.com/office/drawing/2014/main" id="{3FC2C248-C547-4421-843A-2AF2ECA4A6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2920" y="301691"/>
            <a:ext cx="7504201" cy="6159814"/>
          </a:xfrm>
          <a:prstGeom prst="rect">
            <a:avLst/>
          </a:prstGeom>
          <a:ln w="12700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softRound"/>
          </a:sp3d>
        </p:spPr>
      </p:pic>
      <p:sp>
        <p:nvSpPr>
          <p:cNvPr id="8" name="Slide Number Placeholder 1"/>
          <p:cNvSpPr>
            <a:spLocks noGrp="1"/>
          </p:cNvSpPr>
          <p:nvPr>
            <p:ph type="sldNum" sz="quarter" idx="12"/>
          </p:nvPr>
        </p:nvSpPr>
        <p:spPr>
          <a:xfrm>
            <a:off x="9448800" y="6492875"/>
            <a:ext cx="2743200" cy="365125"/>
          </a:xfrm>
        </p:spPr>
        <p:txBody>
          <a:bodyPr/>
          <a:lstStyle/>
          <a:p>
            <a:fld id="{BF62E9A0-3E08-4AC5-9850-D72F782A6339}" type="slidenum">
              <a:rPr lang="en-US" smtClean="0"/>
              <a:t>53</a:t>
            </a:fld>
            <a:endParaRPr lang="en-US" dirty="0"/>
          </a:p>
        </p:txBody>
      </p:sp>
    </p:spTree>
    <p:extLst>
      <p:ext uri="{BB962C8B-B14F-4D97-AF65-F5344CB8AC3E}">
        <p14:creationId xmlns:p14="http://schemas.microsoft.com/office/powerpoint/2010/main" val="672861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3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gradFill>
          <a:gsLst>
            <a:gs pos="37000">
              <a:schemeClr val="accent3">
                <a:lumMod val="20000"/>
                <a:lumOff val="80000"/>
              </a:schemeClr>
            </a:gs>
            <a:gs pos="47000">
              <a:srgbClr val="DFE6F9"/>
            </a:gs>
            <a:gs pos="78000">
              <a:schemeClr val="accent1">
                <a:lumMod val="20000"/>
                <a:lumOff val="80000"/>
              </a:schemeClr>
            </a:gs>
            <a:gs pos="12000">
              <a:srgbClr val="FFFFCC"/>
            </a:gs>
          </a:gsLst>
          <a:lin ang="5400000" scaled="1"/>
        </a:gra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869B5D4C-F80F-474E-B671-F63A2BCB1D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429" y="612756"/>
            <a:ext cx="5807375" cy="4529752"/>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softRound"/>
          </a:sp3d>
        </p:spPr>
      </p:pic>
      <p:sp>
        <p:nvSpPr>
          <p:cNvPr id="9" name="TextBox 8">
            <a:extLst>
              <a:ext uri="{FF2B5EF4-FFF2-40B4-BE49-F238E27FC236}">
                <a16:creationId xmlns="" xmlns:a16="http://schemas.microsoft.com/office/drawing/2014/main" id="{BA7B48BB-8F73-4FC2-AC72-15E3A7276CF3}"/>
              </a:ext>
            </a:extLst>
          </p:cNvPr>
          <p:cNvSpPr txBox="1"/>
          <p:nvPr/>
        </p:nvSpPr>
        <p:spPr>
          <a:xfrm>
            <a:off x="6455508" y="461586"/>
            <a:ext cx="5301342" cy="4832092"/>
          </a:xfrm>
          <a:prstGeom prst="rect">
            <a:avLst/>
          </a:prstGeom>
          <a:gradFill>
            <a:gsLst>
              <a:gs pos="0">
                <a:srgbClr val="000082"/>
              </a:gs>
              <a:gs pos="30000">
                <a:srgbClr val="66008F"/>
              </a:gs>
              <a:gs pos="64999">
                <a:srgbClr val="BA0066"/>
              </a:gs>
              <a:gs pos="89999">
                <a:srgbClr val="FF0000"/>
              </a:gs>
              <a:gs pos="100000">
                <a:srgbClr val="FF8200"/>
              </a:gs>
            </a:gsLst>
            <a:lin ang="5400000" scaled="0"/>
          </a:gradFill>
          <a:scene3d>
            <a:camera prst="orthographicFront"/>
            <a:lightRig rig="threePt" dir="t"/>
          </a:scene3d>
          <a:sp3d>
            <a:bevelT w="152400" h="50800" prst="softRound"/>
          </a:sp3d>
        </p:spPr>
        <p:txBody>
          <a:bodyPr wrap="square" rtlCol="0">
            <a:spAutoFit/>
            <a:sp3d extrusionH="57150">
              <a:bevelT h="25400" prst="softRound"/>
            </a:sp3d>
          </a:bodyPr>
          <a:lstStyle/>
          <a:p>
            <a:pPr lvl="0" algn="ctr"/>
            <a:r>
              <a:rPr lang="en-US" sz="2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rPr>
              <a:t>From the days that preceded the Destruction of the Second Temple we still have the testimony of Philo of Alexandria about the use of the Shofar in Rosh Hashanah and the meanings attributed to it. The testimony given by that philosopher is of great importance to researchers nowadays.</a:t>
            </a:r>
          </a:p>
        </p:txBody>
      </p:sp>
      <p:sp>
        <p:nvSpPr>
          <p:cNvPr id="10" name="Rectangle 9">
            <a:extLst>
              <a:ext uri="{FF2B5EF4-FFF2-40B4-BE49-F238E27FC236}">
                <a16:creationId xmlns="" xmlns:a16="http://schemas.microsoft.com/office/drawing/2014/main" id="{10D39D7D-EA33-4E35-B3DD-039E6FB72FB6}"/>
              </a:ext>
            </a:extLst>
          </p:cNvPr>
          <p:cNvSpPr/>
          <p:nvPr/>
        </p:nvSpPr>
        <p:spPr>
          <a:xfrm>
            <a:off x="308429" y="5506101"/>
            <a:ext cx="11610753" cy="954107"/>
          </a:xfrm>
          <a:prstGeom prst="rect">
            <a:avLst/>
          </a:prstGeom>
          <a:gradFill>
            <a:gsLst>
              <a:gs pos="0">
                <a:srgbClr val="03D4A8">
                  <a:alpha val="52000"/>
                </a:srgbClr>
              </a:gs>
              <a:gs pos="25000">
                <a:srgbClr val="21D6E0">
                  <a:alpha val="22000"/>
                </a:srgbClr>
              </a:gs>
              <a:gs pos="75000">
                <a:srgbClr val="0087E6">
                  <a:alpha val="59000"/>
                </a:srgbClr>
              </a:gs>
              <a:gs pos="100000">
                <a:srgbClr val="005CBF">
                  <a:alpha val="51000"/>
                </a:srgbClr>
              </a:gs>
            </a:gsLst>
            <a:lin ang="5400000" scaled="0"/>
          </a:gradFill>
          <a:scene3d>
            <a:camera prst="orthographicFront"/>
            <a:lightRig rig="threePt" dir="t"/>
          </a:scene3d>
          <a:sp3d>
            <a:bevelT w="152400" h="50800" prst="softRound"/>
          </a:sp3d>
        </p:spPr>
        <p:txBody>
          <a:bodyPr wrap="square">
            <a:spAutoFit/>
            <a:sp3d extrusionH="57150">
              <a:bevelT w="38100" h="38100" prst="angle"/>
            </a:sp3d>
          </a:bodyPr>
          <a:lstStyle/>
          <a:p>
            <a:pPr algn="ctr"/>
            <a:r>
              <a:rPr lang="en-US" sz="2800" spc="50" dirty="0">
                <a:ln w="9525" cmpd="sng">
                  <a:solidFill>
                    <a:schemeClr val="accent1">
                      <a:lumMod val="75000"/>
                    </a:schemeClr>
                  </a:solidFill>
                  <a:prstDash val="solid"/>
                </a:ln>
                <a:solidFill>
                  <a:schemeClr val="accent1">
                    <a:lumMod val="60000"/>
                    <a:lumOff val="40000"/>
                  </a:schemeClr>
                </a:solidFill>
                <a:effectLst>
                  <a:glow rad="38100">
                    <a:schemeClr val="accent1">
                      <a:alpha val="40000"/>
                    </a:schemeClr>
                  </a:glow>
                </a:effectLst>
                <a:latin typeface="Comic Sans MS" panose="030F0702030302020204" pitchFamily="66" charset="0"/>
              </a:rPr>
              <a:t>The use of the Shofar on Rosh Hashanah and Yom Kippur is influenced by the principles of using the Shofar in biblical times.</a:t>
            </a:r>
          </a:p>
        </p:txBody>
      </p:sp>
      <p:sp>
        <p:nvSpPr>
          <p:cNvPr id="12" name="Slide Number Placeholder 1"/>
          <p:cNvSpPr>
            <a:spLocks noGrp="1"/>
          </p:cNvSpPr>
          <p:nvPr>
            <p:ph type="sldNum" sz="quarter" idx="12"/>
          </p:nvPr>
        </p:nvSpPr>
        <p:spPr>
          <a:xfrm>
            <a:off x="9448800" y="6492875"/>
            <a:ext cx="2743200" cy="365125"/>
          </a:xfrm>
        </p:spPr>
        <p:txBody>
          <a:bodyPr/>
          <a:lstStyle/>
          <a:p>
            <a:fld id="{BF62E9A0-3E08-4AC5-9850-D72F782A6339}" type="slidenum">
              <a:rPr lang="en-US" smtClean="0"/>
              <a:t>54</a:t>
            </a:fld>
            <a:endParaRPr lang="en-US" dirty="0"/>
          </a:p>
        </p:txBody>
      </p:sp>
    </p:spTree>
    <p:extLst>
      <p:ext uri="{BB962C8B-B14F-4D97-AF65-F5344CB8AC3E}">
        <p14:creationId xmlns:p14="http://schemas.microsoft.com/office/powerpoint/2010/main" val="40861530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290" name="Picture 2" descr="Image result for blowing the shofar&quot;">
            <a:extLst>
              <a:ext uri="{FF2B5EF4-FFF2-40B4-BE49-F238E27FC236}">
                <a16:creationId xmlns="" xmlns:a16="http://schemas.microsoft.com/office/drawing/2014/main" id="{DEB66F90-954E-4466-9563-2C5BC236BF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7432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 xmlns:a16="http://schemas.microsoft.com/office/drawing/2014/main" id="{4354C8A0-21FB-4F1D-82FE-8BA64099E5F8}"/>
              </a:ext>
            </a:extLst>
          </p:cNvPr>
          <p:cNvSpPr/>
          <p:nvPr/>
        </p:nvSpPr>
        <p:spPr>
          <a:xfrm>
            <a:off x="990602" y="342444"/>
            <a:ext cx="10408920" cy="5078313"/>
          </a:xfrm>
          <a:prstGeom prst="rect">
            <a:avLst/>
          </a:prstGeom>
          <a:ln w="76200">
            <a:solidFill>
              <a:schemeClr val="accent6">
                <a:lumMod val="50000"/>
              </a:schemeClr>
            </a:solidFill>
          </a:ln>
          <a:scene3d>
            <a:camera prst="orthographicFront"/>
            <a:lightRig rig="threePt" dir="t"/>
          </a:scene3d>
          <a:sp3d>
            <a:bevelT prst="angle"/>
          </a:sp3d>
        </p:spPr>
        <p:txBody>
          <a:bodyPr wrap="square">
            <a:spAutoFit/>
            <a:sp3d extrusionH="57150">
              <a:bevelT h="25400" prst="softRound"/>
            </a:sp3d>
          </a:bodyPr>
          <a:lstStyle/>
          <a:p>
            <a:pPr algn="ctr"/>
            <a:r>
              <a:rPr lang="en-US" sz="36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omic Sans MS" panose="030F0702030302020204" pitchFamily="66" charset="0"/>
              </a:rPr>
              <a:t>Christians today think of the shofar as a way of relating to Jews and the land of Israel. They think of it as a symbol.  </a:t>
            </a:r>
          </a:p>
          <a:p>
            <a:pPr algn="ctr"/>
            <a:r>
              <a:rPr lang="en-US" sz="36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omic Sans MS" panose="030F0702030302020204" pitchFamily="66" charset="0"/>
              </a:rPr>
              <a:t>The shofar is much more than that to me.  It is a way of calling Yahuah on the scene </a:t>
            </a:r>
            <a:br>
              <a:rPr lang="en-US" sz="36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omic Sans MS" panose="030F0702030302020204" pitchFamily="66" charset="0"/>
              </a:rPr>
            </a:br>
            <a:r>
              <a:rPr lang="en-US" sz="36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omic Sans MS" panose="030F0702030302020204" pitchFamily="66" charset="0"/>
              </a:rPr>
              <a:t>of my life, whether it is for protection, healing, praising, worshipping, or just coming into the presence of Yah.  It lifts me up </a:t>
            </a:r>
            <a:br>
              <a:rPr lang="en-US" sz="36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omic Sans MS" panose="030F0702030302020204" pitchFamily="66" charset="0"/>
              </a:rPr>
            </a:br>
            <a:r>
              <a:rPr lang="en-US" sz="36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omic Sans MS" panose="030F0702030302020204" pitchFamily="66" charset="0"/>
              </a:rPr>
              <a:t>on a higher plane.  It means victory to me.</a:t>
            </a:r>
          </a:p>
        </p:txBody>
      </p:sp>
      <p:sp>
        <p:nvSpPr>
          <p:cNvPr id="7" name="Slide Number Placeholder 1"/>
          <p:cNvSpPr txBox="1">
            <a:spLocks/>
          </p:cNvSpPr>
          <p:nvPr/>
        </p:nvSpPr>
        <p:spPr>
          <a:xfrm>
            <a:off x="9448800" y="64928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62E9A0-3E08-4AC5-9850-D72F782A6339}" type="slidenum">
              <a:rPr lang="en-US" smtClean="0">
                <a:solidFill>
                  <a:schemeClr val="bg1"/>
                </a:solidFill>
              </a:rPr>
              <a:pPr/>
              <a:t>55</a:t>
            </a:fld>
            <a:endParaRPr lang="en-US" dirty="0">
              <a:solidFill>
                <a:schemeClr val="bg1"/>
              </a:solidFill>
            </a:endParaRPr>
          </a:p>
        </p:txBody>
      </p:sp>
    </p:spTree>
    <p:extLst>
      <p:ext uri="{BB962C8B-B14F-4D97-AF65-F5344CB8AC3E}">
        <p14:creationId xmlns:p14="http://schemas.microsoft.com/office/powerpoint/2010/main" val="3017869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125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9354879" y="6447018"/>
            <a:ext cx="2743200" cy="365125"/>
          </a:xfrm>
        </p:spPr>
        <p:txBody>
          <a:bodyPr/>
          <a:lstStyle/>
          <a:p>
            <a:fld id="{BF62E9A0-3E08-4AC5-9850-D72F782A6339}" type="slidenum">
              <a:rPr lang="en-US" smtClean="0">
                <a:solidFill>
                  <a:schemeClr val="bg1"/>
                </a:solidFill>
              </a:rPr>
              <a:t>56</a:t>
            </a:fld>
            <a:endParaRPr lang="en-US" dirty="0">
              <a:solidFill>
                <a:schemeClr val="bg1"/>
              </a:solidFill>
            </a:endParaRPr>
          </a:p>
        </p:txBody>
      </p:sp>
      <p:pic>
        <p:nvPicPr>
          <p:cNvPr id="430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017138" y="-228419"/>
            <a:ext cx="4158342" cy="2598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a:extLst>
              <a:ext uri="{FF2B5EF4-FFF2-40B4-BE49-F238E27FC236}">
                <a16:creationId xmlns="" xmlns:a16="http://schemas.microsoft.com/office/drawing/2014/main" id="{D5B55FF3-A618-4686-86EB-F8F7C2E37CC6}"/>
              </a:ext>
            </a:extLst>
          </p:cNvPr>
          <p:cNvSpPr/>
          <p:nvPr/>
        </p:nvSpPr>
        <p:spPr>
          <a:xfrm>
            <a:off x="4441372" y="184961"/>
            <a:ext cx="7201621" cy="2308324"/>
          </a:xfrm>
          <a:prstGeom prst="rect">
            <a:avLst/>
          </a:prstGeom>
        </p:spPr>
        <p:txBody>
          <a:bodyPr wrap="square">
            <a:spAutoFit/>
            <a:scene3d>
              <a:camera prst="orthographicFront"/>
              <a:lightRig rig="threePt" dir="t"/>
            </a:scene3d>
            <a:sp3d extrusionH="57150">
              <a:bevelT w="38100" h="38100"/>
            </a:sp3d>
          </a:bodyPr>
          <a:lstStyle/>
          <a:p>
            <a:r>
              <a:rPr lang="en-US" sz="3600" b="1" dirty="0">
                <a:ln w="22225">
                  <a:solidFill>
                    <a:schemeClr val="accent2"/>
                  </a:solidFill>
                  <a:prstDash val="solid"/>
                </a:ln>
                <a:solidFill>
                  <a:schemeClr val="accent2">
                    <a:lumMod val="40000"/>
                    <a:lumOff val="60000"/>
                  </a:schemeClr>
                </a:solidFill>
                <a:latin typeface="Comic Sans MS" panose="030F0702030302020204" pitchFamily="66" charset="0"/>
              </a:rPr>
              <a:t>Could it be that the trumpet of Yahuah is actually his voice rather than a trumpet that He places to His mouth and blows? </a:t>
            </a:r>
          </a:p>
        </p:txBody>
      </p:sp>
      <p:sp>
        <p:nvSpPr>
          <p:cNvPr id="8" name="Rectangle 7">
            <a:extLst>
              <a:ext uri="{FF2B5EF4-FFF2-40B4-BE49-F238E27FC236}">
                <a16:creationId xmlns="" xmlns:a16="http://schemas.microsoft.com/office/drawing/2014/main" id="{BB6A1AAC-84FA-4A69-B85E-2FF4FAAA5F51}"/>
              </a:ext>
            </a:extLst>
          </p:cNvPr>
          <p:cNvSpPr/>
          <p:nvPr/>
        </p:nvSpPr>
        <p:spPr>
          <a:xfrm>
            <a:off x="328934" y="3244039"/>
            <a:ext cx="8537270" cy="3323987"/>
          </a:xfrm>
          <a:prstGeom prst="rect">
            <a:avLst/>
          </a:prstGeom>
        </p:spPr>
        <p:txBody>
          <a:bodyPr wrap="square">
            <a:spAutoFit/>
            <a:scene3d>
              <a:camera prst="orthographicFront"/>
              <a:lightRig rig="threePt" dir="t"/>
            </a:scene3d>
            <a:sp3d extrusionH="57150">
              <a:bevelT h="25400" prst="softRound"/>
            </a:sp3d>
          </a:bodyPr>
          <a:lstStyle/>
          <a:p>
            <a:pPr algn="ctr"/>
            <a:r>
              <a:rPr lang="en-U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omic Sans MS" panose="030F0702030302020204" pitchFamily="66" charset="0"/>
              </a:rPr>
              <a:t>1 Thessalonians 4:16</a:t>
            </a:r>
          </a:p>
          <a:p>
            <a:pPr algn="ctr"/>
            <a:r>
              <a:rPr lang="en-U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omic Sans MS" panose="030F0702030302020204" pitchFamily="66" charset="0"/>
              </a:rPr>
              <a:t>“For Yahusha Himself shall </a:t>
            </a:r>
            <a:br>
              <a:rPr lang="en-U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omic Sans MS" panose="030F0702030302020204" pitchFamily="66" charset="0"/>
              </a:rPr>
            </a:br>
            <a:r>
              <a:rPr lang="en-U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omic Sans MS" panose="030F0702030302020204" pitchFamily="66" charset="0"/>
              </a:rPr>
              <a:t>descend from heaven with a shout, </a:t>
            </a:r>
            <a:br>
              <a:rPr lang="en-U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omic Sans MS" panose="030F0702030302020204" pitchFamily="66" charset="0"/>
              </a:rPr>
            </a:br>
            <a:r>
              <a:rPr lang="en-U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omic Sans MS" panose="030F0702030302020204" pitchFamily="66" charset="0"/>
              </a:rPr>
              <a:t>with the voice of the archangel, </a:t>
            </a:r>
            <a:br>
              <a:rPr lang="en-U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omic Sans MS" panose="030F0702030302020204" pitchFamily="66" charset="0"/>
              </a:rPr>
            </a:br>
            <a:r>
              <a:rPr lang="en-U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omic Sans MS" panose="030F0702030302020204" pitchFamily="66" charset="0"/>
              </a:rPr>
              <a:t>and with the trump of Elohim: </a:t>
            </a:r>
            <a:br>
              <a:rPr lang="en-U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omic Sans MS" panose="030F0702030302020204" pitchFamily="66" charset="0"/>
              </a:rPr>
            </a:br>
            <a:r>
              <a:rPr lang="en-U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omic Sans MS" panose="030F0702030302020204" pitchFamily="66" charset="0"/>
              </a:rPr>
              <a:t>and the dead in Yahusha shall rise first.”</a:t>
            </a:r>
          </a:p>
          <a:p>
            <a:pPr algn="ctr"/>
            <a:endParaRPr lang="en-US" dirty="0"/>
          </a:p>
        </p:txBody>
      </p:sp>
      <p:pic>
        <p:nvPicPr>
          <p:cNvPr id="9" name="Picture 3" descr="C:\Users\Rae\Desktop\trumpet in the sk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66748" y="3359151"/>
            <a:ext cx="2656552" cy="2656552"/>
          </a:xfrm>
          <a:prstGeom prst="ellipse">
            <a:avLst/>
          </a:prstGeom>
          <a:ln w="190500" cap="rnd">
            <a:solidFill>
              <a:srgbClr val="002060"/>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39795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1" presetClass="entr" presetSubtype="1"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heel(1)">
                                      <p:cBhvr>
                                        <p:cTn id="1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gradFill>
          <a:gsLst>
            <a:gs pos="18000">
              <a:srgbClr val="76AFDB"/>
            </a:gs>
            <a:gs pos="47000">
              <a:srgbClr val="CCECFF"/>
            </a:gs>
            <a:gs pos="71000">
              <a:srgbClr val="FFFFCC"/>
            </a:gs>
          </a:gsLst>
          <a:lin ang="18900000" scaled="1"/>
        </a:gra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49C35DDD-1019-46A6-B773-4ED9096678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6411" y="4594743"/>
            <a:ext cx="3225616" cy="206902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Picture 3">
            <a:extLst>
              <a:ext uri="{FF2B5EF4-FFF2-40B4-BE49-F238E27FC236}">
                <a16:creationId xmlns="" xmlns:a16="http://schemas.microsoft.com/office/drawing/2014/main" id="{6DA1D8FE-F970-42A3-9FDF-46E8D2CFC0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3502" y="4499345"/>
            <a:ext cx="3211340" cy="216441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7">
            <a:extLst>
              <a:ext uri="{FF2B5EF4-FFF2-40B4-BE49-F238E27FC236}">
                <a16:creationId xmlns="" xmlns:a16="http://schemas.microsoft.com/office/drawing/2014/main" id="{1C648519-7378-4080-B0E5-E364D23807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60691" y="247802"/>
            <a:ext cx="3299733" cy="206901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9">
            <a:extLst>
              <a:ext uri="{FF2B5EF4-FFF2-40B4-BE49-F238E27FC236}">
                <a16:creationId xmlns="" xmlns:a16="http://schemas.microsoft.com/office/drawing/2014/main" id="{4B42CA03-7744-48AF-A550-89D1BCEECD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1624" y="4594744"/>
            <a:ext cx="3225616" cy="206902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Picture 11">
            <a:extLst>
              <a:ext uri="{FF2B5EF4-FFF2-40B4-BE49-F238E27FC236}">
                <a16:creationId xmlns="" xmlns:a16="http://schemas.microsoft.com/office/drawing/2014/main" id="{CD758907-2F09-414B-822C-9D82DF898EB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67997" y="247800"/>
            <a:ext cx="3235405" cy="206902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Picture 13">
            <a:extLst>
              <a:ext uri="{FF2B5EF4-FFF2-40B4-BE49-F238E27FC236}">
                <a16:creationId xmlns="" xmlns:a16="http://schemas.microsoft.com/office/drawing/2014/main" id="{4754564D-D8D8-463D-BBFF-FB43D721869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0765" y="247800"/>
            <a:ext cx="3255844" cy="206901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5" name="TextBox 14">
            <a:extLst>
              <a:ext uri="{FF2B5EF4-FFF2-40B4-BE49-F238E27FC236}">
                <a16:creationId xmlns="" xmlns:a16="http://schemas.microsoft.com/office/drawing/2014/main" id="{60EF40A8-7361-46F6-99D8-2AD72FB84E57}"/>
              </a:ext>
            </a:extLst>
          </p:cNvPr>
          <p:cNvSpPr txBox="1"/>
          <p:nvPr/>
        </p:nvSpPr>
        <p:spPr>
          <a:xfrm>
            <a:off x="770662" y="2347974"/>
            <a:ext cx="5248557" cy="2246769"/>
          </a:xfrm>
          <a:prstGeom prst="rect">
            <a:avLst/>
          </a:prstGeom>
          <a:noFill/>
        </p:spPr>
        <p:txBody>
          <a:bodyPr wrap="square" rtlCol="0">
            <a:spAutoFit/>
            <a:scene3d>
              <a:camera prst="orthographicFront"/>
              <a:lightRig rig="threePt" dir="t"/>
            </a:scene3d>
            <a:sp3d extrusionH="57150">
              <a:bevelT w="38100" h="38100"/>
            </a:sp3d>
          </a:bodyPr>
          <a:lstStyle/>
          <a:p>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anose="030F0702030302020204" pitchFamily="66" charset="0"/>
              </a:rPr>
              <a:t>When they tell us storm is </a:t>
            </a:r>
            <a:b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anose="030F0702030302020204" pitchFamily="66" charset="0"/>
              </a:rPr>
            </a:b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anose="030F0702030302020204" pitchFamily="66" charset="0"/>
              </a:rPr>
              <a:t>coming we take it seriously!  </a:t>
            </a:r>
            <a:b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anose="030F0702030302020204" pitchFamily="66" charset="0"/>
              </a:rPr>
            </a:br>
            <a:r>
              <a:rPr lang="en-US" sz="2800" b="1" dirty="0">
                <a:ln w="1905">
                  <a:solidFill>
                    <a:srgbClr val="002060"/>
                  </a:solidFill>
                </a:ln>
                <a:solidFill>
                  <a:srgbClr val="BE605E"/>
                </a:solidFill>
                <a:effectLst>
                  <a:innerShdw blurRad="69850" dist="43180" dir="5400000">
                    <a:srgbClr val="000000">
                      <a:alpha val="65000"/>
                    </a:srgbClr>
                  </a:innerShdw>
                </a:effectLst>
                <a:latin typeface="Comic Sans MS" panose="030F0702030302020204" pitchFamily="66" charset="0"/>
              </a:rPr>
              <a:t>I blow the shofar to keep </a:t>
            </a:r>
            <a:br>
              <a:rPr lang="en-US" sz="2800" b="1" dirty="0">
                <a:ln w="1905">
                  <a:solidFill>
                    <a:srgbClr val="002060"/>
                  </a:solidFill>
                </a:ln>
                <a:solidFill>
                  <a:srgbClr val="BE605E"/>
                </a:solidFill>
                <a:effectLst>
                  <a:innerShdw blurRad="69850" dist="43180" dir="5400000">
                    <a:srgbClr val="000000">
                      <a:alpha val="65000"/>
                    </a:srgbClr>
                  </a:innerShdw>
                </a:effectLst>
                <a:latin typeface="Comic Sans MS" panose="030F0702030302020204" pitchFamily="66" charset="0"/>
              </a:rPr>
            </a:br>
            <a:r>
              <a:rPr lang="en-US" sz="2800" b="1" dirty="0">
                <a:ln w="1905">
                  <a:solidFill>
                    <a:srgbClr val="002060"/>
                  </a:solidFill>
                </a:ln>
                <a:solidFill>
                  <a:srgbClr val="BE605E"/>
                </a:solidFill>
                <a:effectLst>
                  <a:innerShdw blurRad="69850" dist="43180" dir="5400000">
                    <a:srgbClr val="000000">
                      <a:alpha val="65000"/>
                    </a:srgbClr>
                  </a:innerShdw>
                </a:effectLst>
                <a:latin typeface="Comic Sans MS" panose="030F0702030302020204" pitchFamily="66" charset="0"/>
              </a:rPr>
              <a:t>these storms from coming </a:t>
            </a:r>
            <a:br>
              <a:rPr lang="en-US" sz="2800" b="1" dirty="0">
                <a:ln w="1905">
                  <a:solidFill>
                    <a:srgbClr val="002060"/>
                  </a:solidFill>
                </a:ln>
                <a:solidFill>
                  <a:srgbClr val="BE605E"/>
                </a:solidFill>
                <a:effectLst>
                  <a:innerShdw blurRad="69850" dist="43180" dir="5400000">
                    <a:srgbClr val="000000">
                      <a:alpha val="65000"/>
                    </a:srgbClr>
                  </a:innerShdw>
                </a:effectLst>
                <a:latin typeface="Comic Sans MS" panose="030F0702030302020204" pitchFamily="66" charset="0"/>
              </a:rPr>
            </a:br>
            <a:r>
              <a:rPr lang="en-US" sz="2800" b="1" dirty="0">
                <a:ln w="1905">
                  <a:solidFill>
                    <a:srgbClr val="002060"/>
                  </a:solidFill>
                </a:ln>
                <a:solidFill>
                  <a:srgbClr val="BE605E"/>
                </a:solidFill>
                <a:effectLst>
                  <a:innerShdw blurRad="69850" dist="43180" dir="5400000">
                    <a:srgbClr val="000000">
                      <a:alpha val="65000"/>
                    </a:srgbClr>
                  </a:innerShdw>
                </a:effectLst>
                <a:latin typeface="Comic Sans MS" panose="030F0702030302020204" pitchFamily="66" charset="0"/>
              </a:rPr>
              <a:t>near our dwelling place!</a:t>
            </a:r>
          </a:p>
        </p:txBody>
      </p:sp>
      <p:sp>
        <p:nvSpPr>
          <p:cNvPr id="3" name="Slide Number Placeholder 2"/>
          <p:cNvSpPr>
            <a:spLocks noGrp="1"/>
          </p:cNvSpPr>
          <p:nvPr>
            <p:ph type="sldNum" sz="quarter" idx="12"/>
          </p:nvPr>
        </p:nvSpPr>
        <p:spPr>
          <a:xfrm>
            <a:off x="9448800" y="6492875"/>
            <a:ext cx="2743200" cy="365125"/>
          </a:xfrm>
        </p:spPr>
        <p:txBody>
          <a:bodyPr/>
          <a:lstStyle/>
          <a:p>
            <a:fld id="{BF62E9A0-3E08-4AC5-9850-D72F782A6339}" type="slidenum">
              <a:rPr lang="en-US" smtClean="0"/>
              <a:t>57</a:t>
            </a:fld>
            <a:endParaRPr lang="en-US" dirty="0"/>
          </a:p>
        </p:txBody>
      </p:sp>
      <p:sp>
        <p:nvSpPr>
          <p:cNvPr id="11" name="TextBox 10">
            <a:extLst>
              <a:ext uri="{FF2B5EF4-FFF2-40B4-BE49-F238E27FC236}">
                <a16:creationId xmlns="" xmlns:a16="http://schemas.microsoft.com/office/drawing/2014/main" id="{60EF40A8-7361-46F6-99D8-2AD72FB84E57}"/>
              </a:ext>
            </a:extLst>
          </p:cNvPr>
          <p:cNvSpPr txBox="1"/>
          <p:nvPr/>
        </p:nvSpPr>
        <p:spPr>
          <a:xfrm>
            <a:off x="6217920" y="2483706"/>
            <a:ext cx="5622642" cy="1815882"/>
          </a:xfrm>
          <a:prstGeom prst="rect">
            <a:avLst/>
          </a:prstGeom>
          <a:noFill/>
        </p:spPr>
        <p:txBody>
          <a:bodyPr wrap="square" rtlCol="0">
            <a:spAutoFit/>
            <a:scene3d>
              <a:camera prst="orthographicFront"/>
              <a:lightRig rig="threePt" dir="t"/>
            </a:scene3d>
            <a:sp3d extrusionH="57150">
              <a:bevelT w="38100" h="38100"/>
            </a:sp3d>
          </a:bodyPr>
          <a:lstStyle/>
          <a:p>
            <a:r>
              <a:rPr lang="en-US" sz="2800" b="1" dirty="0">
                <a:ln w="1905"/>
                <a:solidFill>
                  <a:schemeClr val="tx2"/>
                </a:solidFill>
                <a:effectLst>
                  <a:innerShdw blurRad="69850" dist="43180" dir="5400000">
                    <a:srgbClr val="000000">
                      <a:alpha val="65000"/>
                    </a:srgbClr>
                  </a:innerShdw>
                </a:effectLst>
                <a:latin typeface="Comic Sans MS" panose="030F0702030302020204" pitchFamily="66" charset="0"/>
              </a:rPr>
              <a:t>When I go outside on our porch and blow the shofar, the storm goes around us. Praise Yahuah! </a:t>
            </a:r>
          </a:p>
        </p:txBody>
      </p:sp>
    </p:spTree>
    <p:extLst>
      <p:ext uri="{BB962C8B-B14F-4D97-AF65-F5344CB8AC3E}">
        <p14:creationId xmlns:p14="http://schemas.microsoft.com/office/powerpoint/2010/main" val="41564100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1000"/>
                                        <p:tgtEl>
                                          <p:spTgt spid="1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47"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1000"/>
                                        <p:tgtEl>
                                          <p:spTgt spid="11"/>
                                        </p:tgtEl>
                                      </p:cBhvr>
                                    </p:animEffect>
                                  </p:childTnLst>
                                </p:cTn>
                              </p:par>
                            </p:childTnLst>
                          </p:cTn>
                        </p:par>
                        <p:par>
                          <p:cTn id="31" fill="hold">
                            <p:stCondLst>
                              <p:cond delay="1000"/>
                            </p:stCondLst>
                            <p:childTnLst>
                              <p:par>
                                <p:cTn id="32" presetID="42" presetClass="entr" presetSubtype="0"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anim calcmode="lin" valueType="num">
                                      <p:cBhvr>
                                        <p:cTn id="35" dur="1000" fill="hold"/>
                                        <p:tgtEl>
                                          <p:spTgt spid="10"/>
                                        </p:tgtEl>
                                        <p:attrNameLst>
                                          <p:attrName>ppt_x</p:attrName>
                                        </p:attrNameLst>
                                      </p:cBhvr>
                                      <p:tavLst>
                                        <p:tav tm="0">
                                          <p:val>
                                            <p:strVal val="#ppt_x"/>
                                          </p:val>
                                        </p:tav>
                                        <p:tav tm="100000">
                                          <p:val>
                                            <p:strVal val="#ppt_x"/>
                                          </p:val>
                                        </p:tav>
                                      </p:tavLst>
                                    </p:anim>
                                    <p:anim calcmode="lin" valueType="num">
                                      <p:cBhvr>
                                        <p:cTn id="36" dur="1000" fill="hold"/>
                                        <p:tgtEl>
                                          <p:spTgt spid="10"/>
                                        </p:tgtEl>
                                        <p:attrNameLst>
                                          <p:attrName>ppt_y</p:attrName>
                                        </p:attrNameLst>
                                      </p:cBhvr>
                                      <p:tavLst>
                                        <p:tav tm="0">
                                          <p:val>
                                            <p:strVal val="#ppt_y+.1"/>
                                          </p:val>
                                        </p:tav>
                                        <p:tav tm="100000">
                                          <p:val>
                                            <p:strVal val="#ppt_y"/>
                                          </p:val>
                                        </p:tav>
                                      </p:tavLst>
                                    </p:anim>
                                  </p:childTnLst>
                                </p:cTn>
                              </p:par>
                            </p:childTnLst>
                          </p:cTn>
                        </p:par>
                        <p:par>
                          <p:cTn id="37" fill="hold">
                            <p:stCondLst>
                              <p:cond delay="2000"/>
                            </p:stCondLst>
                            <p:childTnLst>
                              <p:par>
                                <p:cTn id="38" presetID="42" presetClass="entr" presetSubtype="0"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fade">
                                      <p:cBhvr>
                                        <p:cTn id="40" dur="1000"/>
                                        <p:tgtEl>
                                          <p:spTgt spid="2"/>
                                        </p:tgtEl>
                                      </p:cBhvr>
                                    </p:animEffect>
                                    <p:anim calcmode="lin" valueType="num">
                                      <p:cBhvr>
                                        <p:cTn id="41" dur="1000" fill="hold"/>
                                        <p:tgtEl>
                                          <p:spTgt spid="2"/>
                                        </p:tgtEl>
                                        <p:attrNameLst>
                                          <p:attrName>ppt_x</p:attrName>
                                        </p:attrNameLst>
                                      </p:cBhvr>
                                      <p:tavLst>
                                        <p:tav tm="0">
                                          <p:val>
                                            <p:strVal val="#ppt_x"/>
                                          </p:val>
                                        </p:tav>
                                        <p:tav tm="100000">
                                          <p:val>
                                            <p:strVal val="#ppt_x"/>
                                          </p:val>
                                        </p:tav>
                                      </p:tavLst>
                                    </p:anim>
                                    <p:anim calcmode="lin" valueType="num">
                                      <p:cBhvr>
                                        <p:cTn id="42" dur="1000" fill="hold"/>
                                        <p:tgtEl>
                                          <p:spTgt spid="2"/>
                                        </p:tgtEl>
                                        <p:attrNameLst>
                                          <p:attrName>ppt_y</p:attrName>
                                        </p:attrNameLst>
                                      </p:cBhvr>
                                      <p:tavLst>
                                        <p:tav tm="0">
                                          <p:val>
                                            <p:strVal val="#ppt_y+.1"/>
                                          </p:val>
                                        </p:tav>
                                        <p:tav tm="100000">
                                          <p:val>
                                            <p:strVal val="#ppt_y"/>
                                          </p:val>
                                        </p:tav>
                                      </p:tavLst>
                                    </p:anim>
                                  </p:childTnLst>
                                </p:cTn>
                              </p:par>
                            </p:childTnLst>
                          </p:cTn>
                        </p:par>
                        <p:par>
                          <p:cTn id="43" fill="hold">
                            <p:stCondLst>
                              <p:cond delay="3000"/>
                            </p:stCondLst>
                            <p:childTnLst>
                              <p:par>
                                <p:cTn id="44" presetID="42" presetClass="entr" presetSubtype="0" fill="hold" nodeType="after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fade">
                                      <p:cBhvr>
                                        <p:cTn id="46" dur="1000"/>
                                        <p:tgtEl>
                                          <p:spTgt spid="4"/>
                                        </p:tgtEl>
                                      </p:cBhvr>
                                    </p:animEffect>
                                    <p:anim calcmode="lin" valueType="num">
                                      <p:cBhvr>
                                        <p:cTn id="47" dur="1000" fill="hold"/>
                                        <p:tgtEl>
                                          <p:spTgt spid="4"/>
                                        </p:tgtEl>
                                        <p:attrNameLst>
                                          <p:attrName>ppt_x</p:attrName>
                                        </p:attrNameLst>
                                      </p:cBhvr>
                                      <p:tavLst>
                                        <p:tav tm="0">
                                          <p:val>
                                            <p:strVal val="#ppt_x"/>
                                          </p:val>
                                        </p:tav>
                                        <p:tav tm="100000">
                                          <p:val>
                                            <p:strVal val="#ppt_x"/>
                                          </p:val>
                                        </p:tav>
                                      </p:tavLst>
                                    </p:anim>
                                    <p:anim calcmode="lin" valueType="num">
                                      <p:cBhvr>
                                        <p:cTn id="4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CF0999EA-8D03-466B-BF29-B8AFD791D334}"/>
              </a:ext>
            </a:extLst>
          </p:cNvPr>
          <p:cNvSpPr/>
          <p:nvPr/>
        </p:nvSpPr>
        <p:spPr>
          <a:xfrm>
            <a:off x="7238999" y="306289"/>
            <a:ext cx="4953001" cy="6124754"/>
          </a:xfrm>
          <a:prstGeom prst="rect">
            <a:avLst/>
          </a:prstGeom>
          <a:noFill/>
        </p:spPr>
        <p:txBody>
          <a:bodyPr wrap="square">
            <a:spAutoFit/>
            <a:scene3d>
              <a:camera prst="orthographicFront"/>
              <a:lightRig rig="soft" dir="t">
                <a:rot lat="0" lon="0" rev="10800000"/>
              </a:lightRig>
            </a:scene3d>
            <a:sp3d>
              <a:bevelT w="27940" h="12700"/>
              <a:contourClr>
                <a:srgbClr val="DDDDDD"/>
              </a:contourClr>
            </a:sp3d>
          </a:bodyPr>
          <a:lstStyle/>
          <a:p>
            <a:r>
              <a:rPr lang="en-US" sz="2800" b="1" spc="150" dirty="0">
                <a:ln w="11430"/>
                <a:solidFill>
                  <a:srgbClr val="F8F8F8"/>
                </a:solidFill>
                <a:effectLst>
                  <a:glow rad="76200">
                    <a:srgbClr val="002060">
                      <a:alpha val="78000"/>
                    </a:srgbClr>
                  </a:glow>
                  <a:outerShdw blurRad="25400" algn="tl" rotWithShape="0">
                    <a:srgbClr val="000000">
                      <a:alpha val="43000"/>
                    </a:srgbClr>
                  </a:outerShdw>
                </a:effectLst>
                <a:latin typeface="Comic Sans MS" panose="030F0702030302020204" pitchFamily="66" charset="0"/>
              </a:rPr>
              <a:t>This event also marks the end of human government and the establishment of the Kingdom of Yahuah </a:t>
            </a:r>
            <a:br>
              <a:rPr lang="en-US" sz="2800" b="1" spc="150" dirty="0">
                <a:ln w="11430"/>
                <a:solidFill>
                  <a:srgbClr val="F8F8F8"/>
                </a:solidFill>
                <a:effectLst>
                  <a:glow rad="76200">
                    <a:srgbClr val="002060">
                      <a:alpha val="78000"/>
                    </a:srgbClr>
                  </a:glow>
                  <a:outerShdw blurRad="25400" algn="tl" rotWithShape="0">
                    <a:srgbClr val="000000">
                      <a:alpha val="43000"/>
                    </a:srgbClr>
                  </a:outerShdw>
                </a:effectLst>
                <a:latin typeface="Comic Sans MS" panose="030F0702030302020204" pitchFamily="66" charset="0"/>
              </a:rPr>
            </a:br>
            <a:r>
              <a:rPr lang="en-US" sz="2800" b="1" spc="150" dirty="0">
                <a:ln w="11430"/>
                <a:solidFill>
                  <a:srgbClr val="F8F8F8"/>
                </a:solidFill>
                <a:effectLst>
                  <a:glow rad="76200">
                    <a:srgbClr val="002060">
                      <a:alpha val="78000"/>
                    </a:srgbClr>
                  </a:glow>
                  <a:outerShdw blurRad="25400" algn="tl" rotWithShape="0">
                    <a:srgbClr val="000000">
                      <a:alpha val="43000"/>
                    </a:srgbClr>
                  </a:outerShdw>
                </a:effectLst>
                <a:latin typeface="Comic Sans MS" panose="030F0702030302020204" pitchFamily="66" charset="0"/>
              </a:rPr>
              <a:t>on earth, for the next one thousand years. </a:t>
            </a:r>
          </a:p>
          <a:p>
            <a:r>
              <a:rPr lang="en-US" sz="2800" b="1" spc="150" dirty="0">
                <a:ln w="11430"/>
                <a:solidFill>
                  <a:srgbClr val="F8F8F8"/>
                </a:solidFill>
                <a:effectLst>
                  <a:glow rad="76200">
                    <a:srgbClr val="002060">
                      <a:alpha val="78000"/>
                    </a:srgbClr>
                  </a:glow>
                  <a:outerShdw blurRad="25400" algn="tl" rotWithShape="0">
                    <a:srgbClr val="000000">
                      <a:alpha val="43000"/>
                    </a:srgbClr>
                  </a:outerShdw>
                </a:effectLst>
                <a:latin typeface="Comic Sans MS" panose="030F0702030302020204" pitchFamily="66" charset="0"/>
              </a:rPr>
              <a:t>At this time, the end time, all of what the Bible has prophesied </a:t>
            </a:r>
          </a:p>
          <a:p>
            <a:r>
              <a:rPr lang="en-US" sz="2800" b="1" spc="150" dirty="0">
                <a:ln w="11430"/>
                <a:solidFill>
                  <a:srgbClr val="F8F8F8"/>
                </a:solidFill>
                <a:effectLst>
                  <a:glow rad="76200">
                    <a:srgbClr val="002060">
                      <a:alpha val="78000"/>
                    </a:srgbClr>
                  </a:glow>
                  <a:outerShdw blurRad="25400" algn="tl" rotWithShape="0">
                    <a:srgbClr val="000000">
                      <a:alpha val="43000"/>
                    </a:srgbClr>
                  </a:outerShdw>
                </a:effectLst>
                <a:latin typeface="Comic Sans MS" panose="030F0702030302020204" pitchFamily="66" charset="0"/>
              </a:rPr>
              <a:t>will come to pass and prove the power of </a:t>
            </a:r>
            <a:r>
              <a:rPr lang="en-US" sz="2800" b="1" spc="150" dirty="0" err="1">
                <a:ln w="11430"/>
                <a:solidFill>
                  <a:srgbClr val="F8F8F8"/>
                </a:solidFill>
                <a:effectLst>
                  <a:glow rad="76200">
                    <a:srgbClr val="002060">
                      <a:alpha val="78000"/>
                    </a:srgbClr>
                  </a:glow>
                  <a:outerShdw blurRad="25400" algn="tl" rotWithShape="0">
                    <a:srgbClr val="000000">
                      <a:alpha val="43000"/>
                    </a:srgbClr>
                  </a:outerShdw>
                </a:effectLst>
                <a:latin typeface="Comic Sans MS" panose="030F0702030302020204" pitchFamily="66" charset="0"/>
              </a:rPr>
              <a:t>Yahuah’s</a:t>
            </a:r>
            <a:r>
              <a:rPr lang="en-US" sz="2800" b="1" spc="150" dirty="0">
                <a:ln w="11430"/>
                <a:solidFill>
                  <a:srgbClr val="F8F8F8"/>
                </a:solidFill>
                <a:effectLst>
                  <a:glow rad="76200">
                    <a:srgbClr val="002060">
                      <a:alpha val="78000"/>
                    </a:srgbClr>
                  </a:glow>
                  <a:outerShdw blurRad="25400" algn="tl" rotWithShape="0">
                    <a:srgbClr val="000000">
                      <a:alpha val="43000"/>
                    </a:srgbClr>
                  </a:outerShdw>
                </a:effectLst>
                <a:latin typeface="Comic Sans MS" panose="030F0702030302020204" pitchFamily="66" charset="0"/>
              </a:rPr>
              <a:t> will.</a:t>
            </a:r>
            <a:br>
              <a:rPr lang="en-US" sz="2800" b="1" spc="150" dirty="0">
                <a:ln w="11430"/>
                <a:solidFill>
                  <a:srgbClr val="F8F8F8"/>
                </a:solidFill>
                <a:effectLst>
                  <a:glow rad="76200">
                    <a:srgbClr val="002060">
                      <a:alpha val="78000"/>
                    </a:srgbClr>
                  </a:glow>
                  <a:outerShdw blurRad="25400" algn="tl" rotWithShape="0">
                    <a:srgbClr val="000000">
                      <a:alpha val="43000"/>
                    </a:srgbClr>
                  </a:outerShdw>
                </a:effectLst>
                <a:latin typeface="Comic Sans MS" panose="030F0702030302020204" pitchFamily="66" charset="0"/>
              </a:rPr>
            </a:br>
            <a:endParaRPr lang="en-US" sz="2800" b="1" spc="150" dirty="0">
              <a:ln w="11430"/>
              <a:solidFill>
                <a:srgbClr val="F8F8F8"/>
              </a:solidFill>
              <a:effectLst>
                <a:glow rad="76200">
                  <a:srgbClr val="002060">
                    <a:alpha val="78000"/>
                  </a:srgbClr>
                </a:glow>
                <a:outerShdw blurRad="25400" algn="tl" rotWithShape="0">
                  <a:srgbClr val="000000">
                    <a:alpha val="43000"/>
                  </a:srgbClr>
                </a:outerShdw>
              </a:effectLst>
              <a:latin typeface="Comic Sans MS" panose="030F0702030302020204" pitchFamily="66" charset="0"/>
            </a:endParaRPr>
          </a:p>
        </p:txBody>
      </p:sp>
      <p:sp>
        <p:nvSpPr>
          <p:cNvPr id="3" name="Slide Number Placeholder 2"/>
          <p:cNvSpPr>
            <a:spLocks noGrp="1"/>
          </p:cNvSpPr>
          <p:nvPr>
            <p:ph type="sldNum" sz="quarter" idx="12"/>
          </p:nvPr>
        </p:nvSpPr>
        <p:spPr>
          <a:xfrm>
            <a:off x="9311640" y="6356350"/>
            <a:ext cx="2743200" cy="365125"/>
          </a:xfrm>
        </p:spPr>
        <p:txBody>
          <a:bodyPr/>
          <a:lstStyle/>
          <a:p>
            <a:fld id="{BF62E9A0-3E08-4AC5-9850-D72F782A6339}" type="slidenum">
              <a:rPr lang="en-US" smtClean="0">
                <a:solidFill>
                  <a:schemeClr val="bg1"/>
                </a:solidFill>
              </a:rPr>
              <a:t>58</a:t>
            </a:fld>
            <a:endParaRPr lang="en-US" dirty="0">
              <a:solidFill>
                <a:schemeClr val="bg1"/>
              </a:solidFill>
            </a:endParaRPr>
          </a:p>
        </p:txBody>
      </p:sp>
      <p:sp>
        <p:nvSpPr>
          <p:cNvPr id="8" name="Rectangle 7">
            <a:extLst>
              <a:ext uri="{FF2B5EF4-FFF2-40B4-BE49-F238E27FC236}">
                <a16:creationId xmlns="" xmlns:a16="http://schemas.microsoft.com/office/drawing/2014/main" id="{CF0999EA-8D03-466B-BF29-B8AFD791D334}"/>
              </a:ext>
            </a:extLst>
          </p:cNvPr>
          <p:cNvSpPr/>
          <p:nvPr/>
        </p:nvSpPr>
        <p:spPr>
          <a:xfrm>
            <a:off x="213359" y="306289"/>
            <a:ext cx="4023361" cy="6370975"/>
          </a:xfrm>
          <a:prstGeom prst="rect">
            <a:avLst/>
          </a:prstGeom>
          <a:noFill/>
        </p:spPr>
        <p:txBody>
          <a:bodyPr wrap="square">
            <a:spAutoFit/>
            <a:scene3d>
              <a:camera prst="orthographicFront"/>
              <a:lightRig rig="soft" dir="t">
                <a:rot lat="0" lon="0" rev="10800000"/>
              </a:lightRig>
            </a:scene3d>
            <a:sp3d>
              <a:bevelT w="27940" h="12700"/>
              <a:contourClr>
                <a:srgbClr val="DDDDDD"/>
              </a:contourClr>
            </a:sp3d>
          </a:bodyPr>
          <a:lstStyle/>
          <a:p>
            <a:r>
              <a:rPr lang="en-US" sz="2400" b="1" spc="150" dirty="0">
                <a:ln w="11430"/>
                <a:solidFill>
                  <a:srgbClr val="F8F8F8"/>
                </a:solidFill>
                <a:effectLst>
                  <a:glow rad="76200">
                    <a:srgbClr val="002060">
                      <a:alpha val="78000"/>
                    </a:srgbClr>
                  </a:glow>
                  <a:outerShdw blurRad="25400" algn="tl" rotWithShape="0">
                    <a:srgbClr val="000000">
                      <a:alpha val="43000"/>
                    </a:srgbClr>
                  </a:outerShdw>
                </a:effectLst>
                <a:latin typeface="Comic Sans MS" panose="030F0702030302020204" pitchFamily="66" charset="0"/>
              </a:rPr>
              <a:t>The sounding of the seventh trumpet will be the most dynamic event out of all the trumpets prophesied in the Bible, affecting all human beings. </a:t>
            </a:r>
            <a:br>
              <a:rPr lang="en-US" sz="2400" b="1" spc="150" dirty="0">
                <a:ln w="11430"/>
                <a:solidFill>
                  <a:srgbClr val="F8F8F8"/>
                </a:solidFill>
                <a:effectLst>
                  <a:glow rad="76200">
                    <a:srgbClr val="002060">
                      <a:alpha val="78000"/>
                    </a:srgbClr>
                  </a:glow>
                  <a:outerShdw blurRad="25400" algn="tl" rotWithShape="0">
                    <a:srgbClr val="000000">
                      <a:alpha val="43000"/>
                    </a:srgbClr>
                  </a:outerShdw>
                </a:effectLst>
                <a:latin typeface="Comic Sans MS" panose="030F0702030302020204" pitchFamily="66" charset="0"/>
              </a:rPr>
            </a:br>
            <a:r>
              <a:rPr lang="en-US" sz="2400" b="1" spc="150" dirty="0">
                <a:ln w="11430"/>
                <a:solidFill>
                  <a:srgbClr val="F8F8F8"/>
                </a:solidFill>
                <a:effectLst>
                  <a:glow rad="76200">
                    <a:srgbClr val="002060">
                      <a:alpha val="78000"/>
                    </a:srgbClr>
                  </a:glow>
                  <a:outerShdw blurRad="25400" algn="tl" rotWithShape="0">
                    <a:srgbClr val="000000">
                      <a:alpha val="43000"/>
                    </a:srgbClr>
                  </a:outerShdw>
                </a:effectLst>
                <a:latin typeface="Comic Sans MS" panose="030F0702030302020204" pitchFamily="66" charset="0"/>
              </a:rPr>
              <a:t>It is at this last trumpet that Yahusha will send angels to rapture all saints </a:t>
            </a:r>
            <a:br>
              <a:rPr lang="en-US" sz="2400" b="1" spc="150" dirty="0">
                <a:ln w="11430"/>
                <a:solidFill>
                  <a:srgbClr val="F8F8F8"/>
                </a:solidFill>
                <a:effectLst>
                  <a:glow rad="76200">
                    <a:srgbClr val="002060">
                      <a:alpha val="78000"/>
                    </a:srgbClr>
                  </a:glow>
                  <a:outerShdw blurRad="25400" algn="tl" rotWithShape="0">
                    <a:srgbClr val="000000">
                      <a:alpha val="43000"/>
                    </a:srgbClr>
                  </a:outerShdw>
                </a:effectLst>
                <a:latin typeface="Comic Sans MS" panose="030F0702030302020204" pitchFamily="66" charset="0"/>
              </a:rPr>
            </a:br>
            <a:r>
              <a:rPr lang="en-US" sz="2400" b="1" spc="150" dirty="0">
                <a:ln w="11430"/>
                <a:solidFill>
                  <a:srgbClr val="F8F8F8"/>
                </a:solidFill>
                <a:effectLst>
                  <a:glow rad="76200">
                    <a:srgbClr val="002060">
                      <a:alpha val="78000"/>
                    </a:srgbClr>
                  </a:glow>
                  <a:outerShdw blurRad="25400" algn="tl" rotWithShape="0">
                    <a:srgbClr val="000000">
                      <a:alpha val="43000"/>
                    </a:srgbClr>
                  </a:outerShdw>
                </a:effectLst>
                <a:latin typeface="Comic Sans MS" panose="030F0702030302020204" pitchFamily="66" charset="0"/>
              </a:rPr>
              <a:t>for their eternal reward and pass </a:t>
            </a:r>
            <a:br>
              <a:rPr lang="en-US" sz="2400" b="1" spc="150" dirty="0">
                <a:ln w="11430"/>
                <a:solidFill>
                  <a:srgbClr val="F8F8F8"/>
                </a:solidFill>
                <a:effectLst>
                  <a:glow rad="76200">
                    <a:srgbClr val="002060">
                      <a:alpha val="78000"/>
                    </a:srgbClr>
                  </a:glow>
                  <a:outerShdw blurRad="25400" algn="tl" rotWithShape="0">
                    <a:srgbClr val="000000">
                      <a:alpha val="43000"/>
                    </a:srgbClr>
                  </a:outerShdw>
                </a:effectLst>
                <a:latin typeface="Comic Sans MS" panose="030F0702030302020204" pitchFamily="66" charset="0"/>
              </a:rPr>
            </a:br>
            <a:r>
              <a:rPr lang="en-US" sz="2400" b="1" spc="150" dirty="0">
                <a:ln w="11430"/>
                <a:solidFill>
                  <a:srgbClr val="F8F8F8"/>
                </a:solidFill>
                <a:effectLst>
                  <a:glow rad="76200">
                    <a:srgbClr val="002060">
                      <a:alpha val="78000"/>
                    </a:srgbClr>
                  </a:glow>
                  <a:outerShdw blurRad="25400" algn="tl" rotWithShape="0">
                    <a:srgbClr val="000000">
                      <a:alpha val="43000"/>
                    </a:srgbClr>
                  </a:outerShdw>
                </a:effectLst>
                <a:latin typeface="Comic Sans MS" panose="030F0702030302020204" pitchFamily="66" charset="0"/>
              </a:rPr>
              <a:t>His judgments on the fate of the earth’s inhabitants. </a:t>
            </a:r>
          </a:p>
          <a:p>
            <a:endParaRPr lang="en-US" sz="2400" b="1" spc="150" dirty="0">
              <a:ln w="11430"/>
              <a:solidFill>
                <a:srgbClr val="F8F8F8"/>
              </a:solidFill>
              <a:effectLst>
                <a:glow rad="76200">
                  <a:srgbClr val="002060">
                    <a:alpha val="78000"/>
                  </a:srgbClr>
                </a:glow>
                <a:outerShdw blurRad="25400" algn="tl" rotWithShape="0">
                  <a:srgbClr val="000000">
                    <a:alpha val="43000"/>
                  </a:srgbClr>
                </a:outerShdw>
              </a:effectLst>
              <a:latin typeface="Comic Sans MS" panose="030F0702030302020204" pitchFamily="66" charset="0"/>
            </a:endParaRPr>
          </a:p>
        </p:txBody>
      </p:sp>
      <p:sp>
        <p:nvSpPr>
          <p:cNvPr id="6" name="Rectangle 5"/>
          <p:cNvSpPr/>
          <p:nvPr/>
        </p:nvSpPr>
        <p:spPr>
          <a:xfrm>
            <a:off x="3045888" y="5842337"/>
            <a:ext cx="7141699" cy="95410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88900">
                    <a:srgbClr val="FFFFCC"/>
                  </a:glow>
                  <a:outerShdw blurRad="50800" dist="39000" dir="5460000" algn="tl">
                    <a:srgbClr val="000000">
                      <a:alpha val="38000"/>
                    </a:srgbClr>
                  </a:outerShdw>
                </a:effectLst>
                <a:latin typeface="Comic Sans MS" pitchFamily="66" charset="0"/>
              </a:rPr>
              <a:t>That Final Trumpet!</a:t>
            </a:r>
          </a:p>
        </p:txBody>
      </p:sp>
    </p:spTree>
    <p:extLst>
      <p:ext uri="{BB962C8B-B14F-4D97-AF65-F5344CB8AC3E}">
        <p14:creationId xmlns:p14="http://schemas.microsoft.com/office/powerpoint/2010/main" val="19283768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ACEF46CA-779D-45E2-86F2-06CCF7E47E00}"/>
              </a:ext>
            </a:extLst>
          </p:cNvPr>
          <p:cNvSpPr/>
          <p:nvPr/>
        </p:nvSpPr>
        <p:spPr>
          <a:xfrm>
            <a:off x="83820" y="152400"/>
            <a:ext cx="6339840" cy="6678751"/>
          </a:xfrm>
          <a:prstGeom prst="rect">
            <a:avLst/>
          </a:prstGeom>
          <a:noFill/>
        </p:spPr>
        <p:txBody>
          <a:bodyPr wrap="square">
            <a:spAutoFit/>
            <a:scene3d>
              <a:camera prst="orthographicFront"/>
              <a:lightRig rig="threePt" dir="t"/>
            </a:scene3d>
            <a:sp3d extrusionH="57150">
              <a:bevelT w="38100" h="38100"/>
            </a:sp3d>
          </a:bodyPr>
          <a:lstStyle/>
          <a:p>
            <a:pPr algn="ctr"/>
            <a:r>
              <a:rPr lang="en-US" sz="3600" b="1" dirty="0">
                <a:solidFill>
                  <a:schemeClr val="accent1"/>
                </a:solidFill>
                <a:effectLst>
                  <a:glow rad="76200">
                    <a:schemeClr val="bg1"/>
                  </a:glow>
                </a:effectLst>
                <a:latin typeface="Comic Sans MS" pitchFamily="66" charset="0"/>
              </a:rPr>
              <a:t>Little is Much</a:t>
            </a:r>
          </a:p>
          <a:p>
            <a:r>
              <a:rPr lang="en-US" sz="2800" dirty="0">
                <a:solidFill>
                  <a:srgbClr val="222222"/>
                </a:solidFill>
                <a:effectLst>
                  <a:glow rad="76200">
                    <a:schemeClr val="bg1"/>
                  </a:glow>
                </a:effectLst>
                <a:latin typeface="Comic Sans MS" pitchFamily="66" charset="0"/>
              </a:rPr>
              <a:t>In the harvest field now ripened</a:t>
            </a:r>
            <a:br>
              <a:rPr lang="en-US" sz="2800" dirty="0">
                <a:solidFill>
                  <a:srgbClr val="222222"/>
                </a:solidFill>
                <a:effectLst>
                  <a:glow rad="76200">
                    <a:schemeClr val="bg1"/>
                  </a:glow>
                </a:effectLst>
                <a:latin typeface="Comic Sans MS" pitchFamily="66" charset="0"/>
              </a:rPr>
            </a:br>
            <a:r>
              <a:rPr lang="en-US" sz="2800" dirty="0">
                <a:solidFill>
                  <a:srgbClr val="222222"/>
                </a:solidFill>
                <a:effectLst>
                  <a:glow rad="76200">
                    <a:schemeClr val="bg1"/>
                  </a:glow>
                </a:effectLst>
                <a:latin typeface="Comic Sans MS" pitchFamily="66" charset="0"/>
              </a:rPr>
              <a:t>There's a work for all to do;</a:t>
            </a:r>
            <a:br>
              <a:rPr lang="en-US" sz="2800" dirty="0">
                <a:solidFill>
                  <a:srgbClr val="222222"/>
                </a:solidFill>
                <a:effectLst>
                  <a:glow rad="76200">
                    <a:schemeClr val="bg1"/>
                  </a:glow>
                </a:effectLst>
                <a:latin typeface="Comic Sans MS" pitchFamily="66" charset="0"/>
              </a:rPr>
            </a:br>
            <a:r>
              <a:rPr lang="en-US" sz="2800" dirty="0">
                <a:solidFill>
                  <a:srgbClr val="222222"/>
                </a:solidFill>
                <a:effectLst>
                  <a:glow rad="76200">
                    <a:schemeClr val="bg1"/>
                  </a:glow>
                </a:effectLst>
                <a:latin typeface="Comic Sans MS" pitchFamily="66" charset="0"/>
              </a:rPr>
              <a:t>Hark! the Master's voice is calling,</a:t>
            </a:r>
            <a:br>
              <a:rPr lang="en-US" sz="2800" dirty="0">
                <a:solidFill>
                  <a:srgbClr val="222222"/>
                </a:solidFill>
                <a:effectLst>
                  <a:glow rad="76200">
                    <a:schemeClr val="bg1"/>
                  </a:glow>
                </a:effectLst>
                <a:latin typeface="Comic Sans MS" pitchFamily="66" charset="0"/>
              </a:rPr>
            </a:br>
            <a:r>
              <a:rPr lang="en-US" sz="2800" dirty="0">
                <a:solidFill>
                  <a:srgbClr val="222222"/>
                </a:solidFill>
                <a:effectLst>
                  <a:glow rad="76200">
                    <a:schemeClr val="bg1"/>
                  </a:glow>
                </a:effectLst>
                <a:latin typeface="Comic Sans MS" pitchFamily="66" charset="0"/>
              </a:rPr>
              <a:t>To the harvest calling you.</a:t>
            </a:r>
          </a:p>
          <a:p>
            <a:endParaRPr lang="en-US" sz="1400" dirty="0">
              <a:solidFill>
                <a:srgbClr val="222222"/>
              </a:solidFill>
              <a:effectLst>
                <a:glow rad="76200">
                  <a:schemeClr val="bg1"/>
                </a:glow>
              </a:effectLst>
              <a:latin typeface="Comic Sans MS" pitchFamily="66" charset="0"/>
            </a:endParaRPr>
          </a:p>
          <a:p>
            <a:r>
              <a:rPr lang="en-US" sz="2800" dirty="0">
                <a:solidFill>
                  <a:srgbClr val="002060"/>
                </a:solidFill>
                <a:effectLst>
                  <a:glow rad="76200">
                    <a:schemeClr val="bg1"/>
                  </a:glow>
                </a:effectLst>
                <a:latin typeface="Comic Sans MS" pitchFamily="66" charset="0"/>
              </a:rPr>
              <a:t>Does the place you're called to labor</a:t>
            </a:r>
            <a:br>
              <a:rPr lang="en-US" sz="2800" dirty="0">
                <a:solidFill>
                  <a:srgbClr val="002060"/>
                </a:solidFill>
                <a:effectLst>
                  <a:glow rad="76200">
                    <a:schemeClr val="bg1"/>
                  </a:glow>
                </a:effectLst>
                <a:latin typeface="Comic Sans MS" pitchFamily="66" charset="0"/>
              </a:rPr>
            </a:br>
            <a:r>
              <a:rPr lang="en-US" sz="2800" dirty="0">
                <a:solidFill>
                  <a:srgbClr val="002060"/>
                </a:solidFill>
                <a:effectLst>
                  <a:glow rad="76200">
                    <a:schemeClr val="bg1"/>
                  </a:glow>
                </a:effectLst>
                <a:latin typeface="Comic Sans MS" pitchFamily="66" charset="0"/>
              </a:rPr>
              <a:t>Seem so small and little known?</a:t>
            </a:r>
            <a:br>
              <a:rPr lang="en-US" sz="2800" dirty="0">
                <a:solidFill>
                  <a:srgbClr val="002060"/>
                </a:solidFill>
                <a:effectLst>
                  <a:glow rad="76200">
                    <a:schemeClr val="bg1"/>
                  </a:glow>
                </a:effectLst>
                <a:latin typeface="Comic Sans MS" pitchFamily="66" charset="0"/>
              </a:rPr>
            </a:br>
            <a:r>
              <a:rPr lang="en-US" sz="2800" dirty="0">
                <a:solidFill>
                  <a:srgbClr val="002060"/>
                </a:solidFill>
                <a:effectLst>
                  <a:glow rad="76200">
                    <a:schemeClr val="bg1"/>
                  </a:glow>
                </a:effectLst>
                <a:latin typeface="Comic Sans MS" pitchFamily="66" charset="0"/>
              </a:rPr>
              <a:t>It is great if Yah is in it,</a:t>
            </a:r>
            <a:br>
              <a:rPr lang="en-US" sz="2800" dirty="0">
                <a:solidFill>
                  <a:srgbClr val="002060"/>
                </a:solidFill>
                <a:effectLst>
                  <a:glow rad="76200">
                    <a:schemeClr val="bg1"/>
                  </a:glow>
                </a:effectLst>
                <a:latin typeface="Comic Sans MS" pitchFamily="66" charset="0"/>
              </a:rPr>
            </a:br>
            <a:r>
              <a:rPr lang="en-US" sz="2800" dirty="0">
                <a:solidFill>
                  <a:srgbClr val="002060"/>
                </a:solidFill>
                <a:effectLst>
                  <a:glow rad="76200">
                    <a:schemeClr val="bg1"/>
                  </a:glow>
                </a:effectLst>
                <a:latin typeface="Comic Sans MS" pitchFamily="66" charset="0"/>
              </a:rPr>
              <a:t>And He'll not forget His own.</a:t>
            </a:r>
          </a:p>
          <a:p>
            <a:endParaRPr lang="en-US" sz="1400" dirty="0">
              <a:solidFill>
                <a:srgbClr val="222222"/>
              </a:solidFill>
              <a:effectLst>
                <a:glow rad="76200">
                  <a:schemeClr val="bg1"/>
                </a:glow>
              </a:effectLst>
              <a:latin typeface="Comic Sans MS" pitchFamily="66" charset="0"/>
            </a:endParaRPr>
          </a:p>
          <a:p>
            <a:r>
              <a:rPr lang="en-US" sz="2800" dirty="0">
                <a:solidFill>
                  <a:srgbClr val="222222"/>
                </a:solidFill>
                <a:effectLst>
                  <a:glow rad="76200">
                    <a:schemeClr val="bg1"/>
                  </a:glow>
                </a:effectLst>
                <a:latin typeface="Comic Sans MS" pitchFamily="66" charset="0"/>
              </a:rPr>
              <a:t>Little is much when Yah is in it!</a:t>
            </a:r>
            <a:br>
              <a:rPr lang="en-US" sz="2800" dirty="0">
                <a:solidFill>
                  <a:srgbClr val="222222"/>
                </a:solidFill>
                <a:effectLst>
                  <a:glow rad="76200">
                    <a:schemeClr val="bg1"/>
                  </a:glow>
                </a:effectLst>
                <a:latin typeface="Comic Sans MS" pitchFamily="66" charset="0"/>
              </a:rPr>
            </a:br>
            <a:r>
              <a:rPr lang="en-US" sz="2800" dirty="0">
                <a:solidFill>
                  <a:srgbClr val="222222"/>
                </a:solidFill>
                <a:effectLst>
                  <a:glow rad="76200">
                    <a:schemeClr val="bg1"/>
                  </a:glow>
                </a:effectLst>
                <a:latin typeface="Comic Sans MS" pitchFamily="66" charset="0"/>
              </a:rPr>
              <a:t>Labor not for wealth or fame;</a:t>
            </a:r>
            <a:br>
              <a:rPr lang="en-US" sz="2800" dirty="0">
                <a:solidFill>
                  <a:srgbClr val="222222"/>
                </a:solidFill>
                <a:effectLst>
                  <a:glow rad="76200">
                    <a:schemeClr val="bg1"/>
                  </a:glow>
                </a:effectLst>
                <a:latin typeface="Comic Sans MS" pitchFamily="66" charset="0"/>
              </a:rPr>
            </a:br>
            <a:r>
              <a:rPr lang="en-US" sz="2800" dirty="0">
                <a:solidFill>
                  <a:srgbClr val="222222"/>
                </a:solidFill>
                <a:effectLst>
                  <a:glow rad="76200">
                    <a:schemeClr val="bg1"/>
                  </a:glow>
                </a:effectLst>
                <a:latin typeface="Comic Sans MS" pitchFamily="66" charset="0"/>
              </a:rPr>
              <a:t>There's a crown, and you can win it,</a:t>
            </a:r>
            <a:br>
              <a:rPr lang="en-US" sz="2800" dirty="0">
                <a:solidFill>
                  <a:srgbClr val="222222"/>
                </a:solidFill>
                <a:effectLst>
                  <a:glow rad="76200">
                    <a:schemeClr val="bg1"/>
                  </a:glow>
                </a:effectLst>
                <a:latin typeface="Comic Sans MS" pitchFamily="66" charset="0"/>
              </a:rPr>
            </a:br>
            <a:r>
              <a:rPr lang="en-US" sz="2800" dirty="0">
                <a:solidFill>
                  <a:srgbClr val="222222"/>
                </a:solidFill>
                <a:effectLst>
                  <a:glow rad="76200">
                    <a:schemeClr val="bg1"/>
                  </a:glow>
                </a:effectLst>
                <a:latin typeface="Comic Sans MS" pitchFamily="66" charset="0"/>
              </a:rPr>
              <a:t>If you go in Yahusha's name.</a:t>
            </a:r>
          </a:p>
          <a:p>
            <a:r>
              <a:rPr lang="en-US" sz="2800" dirty="0">
                <a:solidFill>
                  <a:srgbClr val="222222"/>
                </a:solidFill>
                <a:latin typeface="arial" panose="020B0604020202020204" pitchFamily="34" charset="0"/>
              </a:rPr>
              <a:t>.</a:t>
            </a:r>
            <a:endParaRPr lang="en-US" sz="2800" b="0" i="0" dirty="0">
              <a:solidFill>
                <a:srgbClr val="222222"/>
              </a:solidFill>
              <a:effectLst/>
              <a:latin typeface="arial" panose="020B0604020202020204" pitchFamily="34" charset="0"/>
            </a:endParaRPr>
          </a:p>
        </p:txBody>
      </p:sp>
      <p:sp>
        <p:nvSpPr>
          <p:cNvPr id="3" name="TextBox 2">
            <a:extLst>
              <a:ext uri="{FF2B5EF4-FFF2-40B4-BE49-F238E27FC236}">
                <a16:creationId xmlns="" xmlns:a16="http://schemas.microsoft.com/office/drawing/2014/main" id="{3FF32F33-7EAA-415A-8285-D962AB7036D2}"/>
              </a:ext>
            </a:extLst>
          </p:cNvPr>
          <p:cNvSpPr txBox="1"/>
          <p:nvPr/>
        </p:nvSpPr>
        <p:spPr>
          <a:xfrm>
            <a:off x="6423660" y="367843"/>
            <a:ext cx="5768340" cy="6124754"/>
          </a:xfrm>
          <a:prstGeom prst="rect">
            <a:avLst/>
          </a:prstGeom>
          <a:noFill/>
        </p:spPr>
        <p:txBody>
          <a:bodyPr wrap="square" rtlCol="0">
            <a:spAutoFit/>
            <a:scene3d>
              <a:camera prst="orthographicFront"/>
              <a:lightRig rig="threePt" dir="t"/>
            </a:scene3d>
            <a:sp3d extrusionH="57150">
              <a:bevelT w="38100" h="38100"/>
            </a:sp3d>
          </a:bodyPr>
          <a:lstStyle/>
          <a:p>
            <a:r>
              <a:rPr lang="en-US" sz="2800" dirty="0">
                <a:solidFill>
                  <a:schemeClr val="tx2"/>
                </a:solidFill>
                <a:effectLst>
                  <a:glow rad="76200">
                    <a:schemeClr val="bg1"/>
                  </a:glow>
                </a:effectLst>
                <a:latin typeface="Comic Sans MS" pitchFamily="66" charset="0"/>
              </a:rPr>
              <a:t>When the conflict here is ended</a:t>
            </a:r>
            <a:br>
              <a:rPr lang="en-US" sz="2800" dirty="0">
                <a:solidFill>
                  <a:schemeClr val="tx2"/>
                </a:solidFill>
                <a:effectLst>
                  <a:glow rad="76200">
                    <a:schemeClr val="bg1"/>
                  </a:glow>
                </a:effectLst>
                <a:latin typeface="Comic Sans MS" pitchFamily="66" charset="0"/>
              </a:rPr>
            </a:br>
            <a:r>
              <a:rPr lang="en-US" sz="2800" dirty="0">
                <a:solidFill>
                  <a:schemeClr val="tx2"/>
                </a:solidFill>
                <a:effectLst>
                  <a:glow rad="76200">
                    <a:schemeClr val="bg1"/>
                  </a:glow>
                </a:effectLst>
                <a:latin typeface="Comic Sans MS" pitchFamily="66" charset="0"/>
              </a:rPr>
              <a:t>And our race on earth is run,</a:t>
            </a:r>
            <a:br>
              <a:rPr lang="en-US" sz="2800" dirty="0">
                <a:solidFill>
                  <a:schemeClr val="tx2"/>
                </a:solidFill>
                <a:effectLst>
                  <a:glow rad="76200">
                    <a:schemeClr val="bg1"/>
                  </a:glow>
                </a:effectLst>
                <a:latin typeface="Comic Sans MS" pitchFamily="66" charset="0"/>
              </a:rPr>
            </a:br>
            <a:r>
              <a:rPr lang="en-US" sz="2800" dirty="0">
                <a:solidFill>
                  <a:schemeClr val="tx2"/>
                </a:solidFill>
                <a:effectLst>
                  <a:glow rad="76200">
                    <a:schemeClr val="bg1"/>
                  </a:glow>
                </a:effectLst>
                <a:latin typeface="Comic Sans MS" pitchFamily="66" charset="0"/>
              </a:rPr>
              <a:t>He will say, if we are faithful,</a:t>
            </a:r>
            <a:br>
              <a:rPr lang="en-US" sz="2800" dirty="0">
                <a:solidFill>
                  <a:schemeClr val="tx2"/>
                </a:solidFill>
                <a:effectLst>
                  <a:glow rad="76200">
                    <a:schemeClr val="bg1"/>
                  </a:glow>
                </a:effectLst>
                <a:latin typeface="Comic Sans MS" pitchFamily="66" charset="0"/>
              </a:rPr>
            </a:br>
            <a:r>
              <a:rPr lang="en-US" sz="2800" dirty="0">
                <a:solidFill>
                  <a:schemeClr val="tx2"/>
                </a:solidFill>
                <a:effectLst>
                  <a:glow rad="76200">
                    <a:schemeClr val="bg1"/>
                  </a:glow>
                </a:effectLst>
                <a:latin typeface="Comic Sans MS" pitchFamily="66" charset="0"/>
              </a:rPr>
              <a:t>"Welcome home, My child—well done!"</a:t>
            </a:r>
          </a:p>
          <a:p>
            <a:endParaRPr lang="en-US" sz="1400" dirty="0">
              <a:solidFill>
                <a:srgbClr val="222222"/>
              </a:solidFill>
              <a:effectLst>
                <a:glow rad="76200">
                  <a:schemeClr val="bg1"/>
                </a:glow>
              </a:effectLst>
              <a:latin typeface="Comic Sans MS" pitchFamily="66" charset="0"/>
            </a:endParaRPr>
          </a:p>
          <a:p>
            <a:r>
              <a:rPr lang="en-US" sz="2800" dirty="0">
                <a:solidFill>
                  <a:srgbClr val="00B050"/>
                </a:solidFill>
                <a:effectLst>
                  <a:glow rad="76200">
                    <a:schemeClr val="bg1"/>
                  </a:glow>
                </a:effectLst>
                <a:latin typeface="Comic Sans MS" pitchFamily="66" charset="0"/>
              </a:rPr>
              <a:t>In the mad rush of the broad way, In the hurry and the strife,</a:t>
            </a:r>
            <a:br>
              <a:rPr lang="en-US" sz="2800" dirty="0">
                <a:solidFill>
                  <a:srgbClr val="00B050"/>
                </a:solidFill>
                <a:effectLst>
                  <a:glow rad="76200">
                    <a:schemeClr val="bg1"/>
                  </a:glow>
                </a:effectLst>
                <a:latin typeface="Comic Sans MS" pitchFamily="66" charset="0"/>
              </a:rPr>
            </a:br>
            <a:r>
              <a:rPr lang="en-US" sz="2800" dirty="0">
                <a:solidFill>
                  <a:srgbClr val="00B050"/>
                </a:solidFill>
                <a:effectLst>
                  <a:glow rad="76200">
                    <a:schemeClr val="bg1"/>
                  </a:glow>
                </a:effectLst>
                <a:latin typeface="Comic Sans MS" pitchFamily="66" charset="0"/>
              </a:rPr>
              <a:t>Tell of Yahuah's love and mercy, Give to them the Word of Life.</a:t>
            </a:r>
          </a:p>
          <a:p>
            <a:endParaRPr lang="en-US" sz="1400" dirty="0">
              <a:solidFill>
                <a:srgbClr val="222222"/>
              </a:solidFill>
              <a:effectLst>
                <a:glow rad="76200">
                  <a:schemeClr val="bg1"/>
                </a:glow>
              </a:effectLst>
              <a:latin typeface="Comic Sans MS" pitchFamily="66" charset="0"/>
            </a:endParaRPr>
          </a:p>
          <a:p>
            <a:r>
              <a:rPr lang="en-US" sz="2800" dirty="0">
                <a:solidFill>
                  <a:srgbClr val="0070C0"/>
                </a:solidFill>
                <a:effectLst>
                  <a:glow rad="76200">
                    <a:schemeClr val="bg1"/>
                  </a:glow>
                </a:effectLst>
                <a:latin typeface="Comic Sans MS" pitchFamily="66" charset="0"/>
              </a:rPr>
              <a:t>Are you laid aside from service,</a:t>
            </a:r>
            <a:br>
              <a:rPr lang="en-US" sz="2800" dirty="0">
                <a:solidFill>
                  <a:srgbClr val="0070C0"/>
                </a:solidFill>
                <a:effectLst>
                  <a:glow rad="76200">
                    <a:schemeClr val="bg1"/>
                  </a:glow>
                </a:effectLst>
                <a:latin typeface="Comic Sans MS" pitchFamily="66" charset="0"/>
              </a:rPr>
            </a:br>
            <a:r>
              <a:rPr lang="en-US" sz="2800" dirty="0">
                <a:solidFill>
                  <a:srgbClr val="0070C0"/>
                </a:solidFill>
                <a:effectLst>
                  <a:glow rad="76200">
                    <a:schemeClr val="bg1"/>
                  </a:glow>
                </a:effectLst>
                <a:latin typeface="Comic Sans MS" pitchFamily="66" charset="0"/>
              </a:rPr>
              <a:t>Body worn from toil and care?</a:t>
            </a:r>
            <a:br>
              <a:rPr lang="en-US" sz="2800" dirty="0">
                <a:solidFill>
                  <a:srgbClr val="0070C0"/>
                </a:solidFill>
                <a:effectLst>
                  <a:glow rad="76200">
                    <a:schemeClr val="bg1"/>
                  </a:glow>
                </a:effectLst>
                <a:latin typeface="Comic Sans MS" pitchFamily="66" charset="0"/>
              </a:rPr>
            </a:br>
            <a:r>
              <a:rPr lang="en-US" sz="2800" dirty="0">
                <a:solidFill>
                  <a:srgbClr val="0070C0"/>
                </a:solidFill>
                <a:effectLst>
                  <a:glow rad="76200">
                    <a:schemeClr val="bg1"/>
                  </a:glow>
                </a:effectLst>
                <a:latin typeface="Comic Sans MS" pitchFamily="66" charset="0"/>
              </a:rPr>
              <a:t>You can still be in the battle,</a:t>
            </a:r>
            <a:br>
              <a:rPr lang="en-US" sz="2800" dirty="0">
                <a:solidFill>
                  <a:srgbClr val="0070C0"/>
                </a:solidFill>
                <a:effectLst>
                  <a:glow rad="76200">
                    <a:schemeClr val="bg1"/>
                  </a:glow>
                </a:effectLst>
                <a:latin typeface="Comic Sans MS" pitchFamily="66" charset="0"/>
              </a:rPr>
            </a:br>
            <a:r>
              <a:rPr lang="en-US" sz="2800" dirty="0">
                <a:solidFill>
                  <a:srgbClr val="0070C0"/>
                </a:solidFill>
                <a:effectLst>
                  <a:glow rad="76200">
                    <a:schemeClr val="bg1"/>
                  </a:glow>
                </a:effectLst>
                <a:latin typeface="Comic Sans MS" pitchFamily="66" charset="0"/>
              </a:rPr>
              <a:t>In the sacred place of prayer.</a:t>
            </a:r>
          </a:p>
        </p:txBody>
      </p:sp>
      <p:sp>
        <p:nvSpPr>
          <p:cNvPr id="4" name="Slide Number Placeholder 3"/>
          <p:cNvSpPr>
            <a:spLocks noGrp="1"/>
          </p:cNvSpPr>
          <p:nvPr>
            <p:ph type="sldNum" sz="quarter" idx="12"/>
          </p:nvPr>
        </p:nvSpPr>
        <p:spPr>
          <a:xfrm>
            <a:off x="9403080" y="6508115"/>
            <a:ext cx="2743200" cy="365125"/>
          </a:xfrm>
        </p:spPr>
        <p:txBody>
          <a:bodyPr/>
          <a:lstStyle/>
          <a:p>
            <a:fld id="{BF62E9A0-3E08-4AC5-9850-D72F782A6339}" type="slidenum">
              <a:rPr lang="en-US" smtClean="0"/>
              <a:t>59</a:t>
            </a:fld>
            <a:endParaRPr lang="en-US" dirty="0"/>
          </a:p>
        </p:txBody>
      </p:sp>
      <p:pic>
        <p:nvPicPr>
          <p:cNvPr id="3074" name="Picture 2" descr="C:\Users\Rae\Desktop\music notes.png"/>
          <p:cNvPicPr>
            <a:picLocks noChangeAspect="1" noChangeArrowheads="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0" b="99451" l="0" r="100000"/>
                    </a14:imgEffect>
                  </a14:imgLayer>
                </a14:imgProps>
              </a:ext>
              <a:ext uri="{28A0092B-C50C-407E-A947-70E740481C1C}">
                <a14:useLocalDpi xmlns:a14="http://schemas.microsoft.com/office/drawing/2010/main" val="0"/>
              </a:ext>
            </a:extLst>
          </a:blip>
          <a:srcRect/>
          <a:stretch>
            <a:fillRect/>
          </a:stretch>
        </p:blipFill>
        <p:spPr bwMode="auto">
          <a:xfrm>
            <a:off x="4954772" y="3241333"/>
            <a:ext cx="2122340" cy="1394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62003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3117475A-1FB5-436C-825B-EAA067492C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a:extLst>
              <a:ext uri="{FF2B5EF4-FFF2-40B4-BE49-F238E27FC236}">
                <a16:creationId xmlns="" xmlns:a16="http://schemas.microsoft.com/office/drawing/2014/main" id="{1439E7D4-9CE4-4845-97F3-B9811B150377}"/>
              </a:ext>
            </a:extLst>
          </p:cNvPr>
          <p:cNvSpPr/>
          <p:nvPr/>
        </p:nvSpPr>
        <p:spPr>
          <a:xfrm>
            <a:off x="4756582" y="1089125"/>
            <a:ext cx="6672648" cy="1938992"/>
          </a:xfrm>
          <a:prstGeom prst="rect">
            <a:avLst/>
          </a:prstGeom>
        </p:spPr>
        <p:txBody>
          <a:bodyPr wrap="square">
            <a:spAutoFit/>
            <a:scene3d>
              <a:camera prst="orthographicFront"/>
              <a:lightRig rig="threePt" dir="t"/>
            </a:scene3d>
            <a:sp3d extrusionH="57150">
              <a:bevelT h="25400" prst="softRound"/>
            </a:sp3d>
          </a:bodyPr>
          <a:lstStyle/>
          <a:p>
            <a:pPr algn="ctr"/>
            <a:r>
              <a:rPr lang="en-US" sz="4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127000">
                    <a:srgbClr val="002060"/>
                  </a:glow>
                </a:effectLst>
              </a:rPr>
              <a:t>We will look into the Bible to see several instances where the Shofar was blown.</a:t>
            </a:r>
          </a:p>
        </p:txBody>
      </p:sp>
      <p:pic>
        <p:nvPicPr>
          <p:cNvPr id="8" name="Picture 7">
            <a:extLst>
              <a:ext uri="{FF2B5EF4-FFF2-40B4-BE49-F238E27FC236}">
                <a16:creationId xmlns="" xmlns:a16="http://schemas.microsoft.com/office/drawing/2014/main" id="{0ACC4ECE-F107-46FB-97A1-0049D66256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1347" y="266338"/>
            <a:ext cx="3284913" cy="391127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8" descr="C:\Users\Rae\Desktop\Art on Desktop\white man clip art\3d white people\magnifying glass jpeg.jpg">
            <a:extLst>
              <a:ext uri="{FF2B5EF4-FFF2-40B4-BE49-F238E27FC236}">
                <a16:creationId xmlns="" xmlns:a16="http://schemas.microsoft.com/office/drawing/2014/main" id="{2EE6010B-FA47-4727-9825-8FC93A1AAC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2629" y="2876417"/>
            <a:ext cx="1957115" cy="1906933"/>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a:xfrm>
            <a:off x="9322981" y="6377615"/>
            <a:ext cx="2743200" cy="365125"/>
          </a:xfrm>
        </p:spPr>
        <p:txBody>
          <a:bodyPr/>
          <a:lstStyle/>
          <a:p>
            <a:fld id="{BF62E9A0-3E08-4AC5-9850-D72F782A6339}" type="slidenum">
              <a:rPr lang="en-US" smtClean="0"/>
              <a:t>6</a:t>
            </a:fld>
            <a:endParaRPr lang="en-US" dirty="0"/>
          </a:p>
        </p:txBody>
      </p:sp>
    </p:spTree>
    <p:extLst>
      <p:ext uri="{BB962C8B-B14F-4D97-AF65-F5344CB8AC3E}">
        <p14:creationId xmlns:p14="http://schemas.microsoft.com/office/powerpoint/2010/main" val="200348116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Rounded Rectangle 2">
            <a:extLst>
              <a:ext uri="{FF2B5EF4-FFF2-40B4-BE49-F238E27FC236}">
                <a16:creationId xmlns="" xmlns:a16="http://schemas.microsoft.com/office/drawing/2014/main" id="{97B61C9A-9EF6-473D-B083-FD82D3D56E84}"/>
              </a:ext>
            </a:extLst>
          </p:cNvPr>
          <p:cNvSpPr/>
          <p:nvPr/>
        </p:nvSpPr>
        <p:spPr>
          <a:xfrm>
            <a:off x="274771" y="4896755"/>
            <a:ext cx="6074923" cy="715089"/>
          </a:xfrm>
          <a:prstGeom prst="roundRect">
            <a:avLst/>
          </a:prstGeom>
          <a:gradFill flip="none" rotWithShape="1">
            <a:gsLst>
              <a:gs pos="0">
                <a:srgbClr val="FBEAC7">
                  <a:alpha val="59000"/>
                </a:srgbClr>
              </a:gs>
              <a:gs pos="17999">
                <a:srgbClr val="FEE7F2"/>
              </a:gs>
              <a:gs pos="36000">
                <a:srgbClr val="FAC77D">
                  <a:alpha val="51000"/>
                </a:srgbClr>
              </a:gs>
              <a:gs pos="61000">
                <a:srgbClr val="FBA97D">
                  <a:alpha val="80000"/>
                </a:srgbClr>
              </a:gs>
              <a:gs pos="82001">
                <a:srgbClr val="FBD49C">
                  <a:alpha val="65000"/>
                </a:srgbClr>
              </a:gs>
              <a:gs pos="100000">
                <a:srgbClr val="FEE7F2"/>
              </a:gs>
            </a:gsLst>
            <a:lin ang="16200000" scaled="0"/>
            <a:tileRect/>
          </a:gradFill>
          <a:ln w="57150">
            <a:solidFill>
              <a:schemeClr val="accent4">
                <a:lumMod val="75000"/>
              </a:schemeClr>
            </a:solidFill>
          </a:ln>
          <a:scene3d>
            <a:camera prst="orthographicFront"/>
            <a:lightRig rig="flat" dir="tl">
              <a:rot lat="0" lon="0" rev="6600000"/>
            </a:lightRig>
          </a:scene3d>
          <a:sp3d>
            <a:bevelT w="114300" prst="artDeco"/>
          </a:sp3d>
        </p:spPr>
        <p:txBody>
          <a:bodyPr wrap="square" lIns="91440" tIns="45720" rIns="91440" bIns="45720">
            <a:spAutoFit/>
            <a:sp3d extrusionH="25400" contourW="8890">
              <a:bevelT w="38100" h="31750"/>
              <a:contourClr>
                <a:schemeClr val="accent2">
                  <a:shade val="75000"/>
                </a:schemeClr>
              </a:contourClr>
            </a:sp3d>
          </a:bodyPr>
          <a:lstStyle/>
          <a:p>
            <a:pPr algn="r"/>
            <a:r>
              <a:rPr lang="en-US" sz="2800" b="1" dirty="0">
                <a:ln w="11430"/>
                <a:solidFill>
                  <a:srgbClr val="006C31"/>
                </a:solidFill>
                <a:effectLst>
                  <a:outerShdw blurRad="50800" dist="39000" dir="5460000" algn="tl">
                    <a:srgbClr val="000000">
                      <a:alpha val="38000"/>
                    </a:srgbClr>
                  </a:outerShdw>
                </a:effectLst>
                <a:latin typeface="Segoe Print" pitchFamily="2" charset="0"/>
                <a:hlinkClick r:id="rId3"/>
              </a:rPr>
              <a:t>questions@studythecalendar.com</a:t>
            </a:r>
            <a:r>
              <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itchFamily="2" charset="0"/>
              </a:rPr>
              <a:t> </a:t>
            </a:r>
            <a:r>
              <a:rPr 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itchFamily="2" charset="0"/>
              </a:rPr>
              <a:t> </a:t>
            </a:r>
            <a:r>
              <a:rPr lang="en-US" sz="2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itchFamily="2" charset="0"/>
              </a:rPr>
              <a:t> </a:t>
            </a:r>
            <a:endParaRPr lang="en-US" sz="2000" b="1" cap="none" spc="0" dirty="0">
              <a:ln w="11430"/>
              <a:solidFill>
                <a:srgbClr val="00B0F0"/>
              </a:solidFill>
              <a:effectLst>
                <a:outerShdw blurRad="50800" dist="39000" dir="5460000" algn="tl">
                  <a:srgbClr val="000000">
                    <a:alpha val="38000"/>
                  </a:srgbClr>
                </a:outerShdw>
              </a:effectLst>
              <a:latin typeface="Segoe Print" pitchFamily="2" charset="0"/>
            </a:endParaRPr>
          </a:p>
        </p:txBody>
      </p:sp>
      <p:sp>
        <p:nvSpPr>
          <p:cNvPr id="6" name="Rounded Rectangle 4">
            <a:extLst>
              <a:ext uri="{FF2B5EF4-FFF2-40B4-BE49-F238E27FC236}">
                <a16:creationId xmlns="" xmlns:a16="http://schemas.microsoft.com/office/drawing/2014/main" id="{7904629B-277F-47B0-8B5E-88196B237160}"/>
              </a:ext>
            </a:extLst>
          </p:cNvPr>
          <p:cNvSpPr/>
          <p:nvPr/>
        </p:nvSpPr>
        <p:spPr>
          <a:xfrm>
            <a:off x="689534" y="5798782"/>
            <a:ext cx="5245398" cy="715089"/>
          </a:xfrm>
          <a:prstGeom prst="roundRect">
            <a:avLst/>
          </a:prstGeom>
          <a:gradFill flip="none" rotWithShape="1">
            <a:gsLst>
              <a:gs pos="0">
                <a:srgbClr val="FBEAC7">
                  <a:alpha val="59000"/>
                </a:srgbClr>
              </a:gs>
              <a:gs pos="17999">
                <a:srgbClr val="FEE7F2">
                  <a:alpha val="75000"/>
                </a:srgbClr>
              </a:gs>
              <a:gs pos="36000">
                <a:srgbClr val="FAC77D">
                  <a:alpha val="48000"/>
                </a:srgbClr>
              </a:gs>
              <a:gs pos="61000">
                <a:srgbClr val="FBA97D">
                  <a:alpha val="64000"/>
                </a:srgbClr>
              </a:gs>
              <a:gs pos="82001">
                <a:srgbClr val="FBD49C">
                  <a:alpha val="62000"/>
                </a:srgbClr>
              </a:gs>
              <a:gs pos="100000">
                <a:srgbClr val="FEE7F2"/>
              </a:gs>
            </a:gsLst>
            <a:lin ang="16200000" scaled="0"/>
            <a:tileRect/>
          </a:gradFill>
          <a:ln w="57150">
            <a:solidFill>
              <a:schemeClr val="accent4">
                <a:lumMod val="75000"/>
              </a:schemeClr>
            </a:solidFill>
          </a:ln>
          <a:scene3d>
            <a:camera prst="orthographicFront"/>
            <a:lightRig rig="flat" dir="tl">
              <a:rot lat="0" lon="0" rev="6600000"/>
            </a:lightRig>
          </a:scene3d>
          <a:sp3d>
            <a:bevelT w="114300" prst="artDeco"/>
          </a:sp3d>
        </p:spPr>
        <p:txBody>
          <a:bodyPr wrap="square" lIns="91440" tIns="45720" rIns="91440" bIns="45720">
            <a:spAutoFit/>
            <a:sp3d extrusionH="25400" contourW="8890">
              <a:bevelT w="38100" h="31750"/>
              <a:contourClr>
                <a:schemeClr val="accent2">
                  <a:shade val="75000"/>
                </a:schemeClr>
              </a:contourClr>
            </a:sp3d>
          </a:bodyPr>
          <a:lstStyle/>
          <a:p>
            <a:pPr algn="r"/>
            <a:r>
              <a:rPr lang="en-US" sz="2800" b="1" dirty="0">
                <a:ln w="11430"/>
                <a:solidFill>
                  <a:srgbClr val="006C31"/>
                </a:solidFill>
                <a:effectLst>
                  <a:outerShdw blurRad="50800" dist="39000" dir="5460000" algn="tl">
                    <a:srgbClr val="000000">
                      <a:alpha val="38000"/>
                    </a:srgbClr>
                  </a:outerShdw>
                </a:effectLst>
                <a:latin typeface="Segoe Print" pitchFamily="2" charset="0"/>
                <a:hlinkClick r:id="rId4"/>
              </a:rPr>
              <a:t>www.studythecalendar.com</a:t>
            </a:r>
            <a:r>
              <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itchFamily="2" charset="0"/>
              </a:rPr>
              <a:t> </a:t>
            </a:r>
            <a:r>
              <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itchFamily="2" charset="0"/>
              </a:rPr>
              <a:t> </a:t>
            </a:r>
            <a:r>
              <a:rPr lang="en-US"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itchFamily="2" charset="0"/>
              </a:rPr>
              <a:t> </a:t>
            </a:r>
            <a:endParaRPr lang="en-US" sz="2400" b="1" cap="none" spc="0" dirty="0">
              <a:ln w="11430"/>
              <a:solidFill>
                <a:srgbClr val="00B0F0"/>
              </a:solidFill>
              <a:effectLst>
                <a:outerShdw blurRad="50800" dist="39000" dir="5460000" algn="tl">
                  <a:srgbClr val="000000">
                    <a:alpha val="38000"/>
                  </a:srgbClr>
                </a:outerShdw>
              </a:effectLst>
              <a:latin typeface="Segoe Print" pitchFamily="2" charset="0"/>
            </a:endParaRPr>
          </a:p>
        </p:txBody>
      </p:sp>
      <p:pic>
        <p:nvPicPr>
          <p:cNvPr id="7" name="Picture 4" descr="C:\Users\Rae\Desktop\white man gold question.png">
            <a:extLst>
              <a:ext uri="{FF2B5EF4-FFF2-40B4-BE49-F238E27FC236}">
                <a16:creationId xmlns="" xmlns:a16="http://schemas.microsoft.com/office/drawing/2014/main" id="{0D37EF2B-1D35-4DD4-8342-C6032BE6600C}"/>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99749" l="0" r="100000"/>
                    </a14:imgEffect>
                  </a14:imgLayer>
                </a14:imgProps>
              </a:ext>
              <a:ext uri="{28A0092B-C50C-407E-A947-70E740481C1C}">
                <a14:useLocalDpi xmlns:a14="http://schemas.microsoft.com/office/drawing/2010/main" val="0"/>
              </a:ext>
            </a:extLst>
          </a:blip>
          <a:srcRect/>
          <a:stretch>
            <a:fillRect/>
          </a:stretch>
        </p:blipFill>
        <p:spPr bwMode="auto">
          <a:xfrm>
            <a:off x="2121205" y="2687202"/>
            <a:ext cx="2623638" cy="2860844"/>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a:xfrm>
            <a:off x="9448800" y="6409513"/>
            <a:ext cx="2743200" cy="365125"/>
          </a:xfrm>
        </p:spPr>
        <p:txBody>
          <a:bodyPr/>
          <a:lstStyle/>
          <a:p>
            <a:fld id="{BF62E9A0-3E08-4AC5-9850-D72F782A6339}" type="slidenum">
              <a:rPr lang="en-US" sz="1200" smtClean="0">
                <a:solidFill>
                  <a:schemeClr val="bg1"/>
                </a:solidFill>
              </a:rPr>
              <a:t>60</a:t>
            </a:fld>
            <a:endParaRPr lang="en-US" dirty="0">
              <a:solidFill>
                <a:schemeClr val="bg1"/>
              </a:solidFill>
            </a:endParaRPr>
          </a:p>
        </p:txBody>
      </p:sp>
      <p:sp>
        <p:nvSpPr>
          <p:cNvPr id="3" name="Rectangle 2"/>
          <p:cNvSpPr/>
          <p:nvPr/>
        </p:nvSpPr>
        <p:spPr>
          <a:xfrm>
            <a:off x="8092326" y="5873784"/>
            <a:ext cx="2642070" cy="1107996"/>
          </a:xfrm>
          <a:prstGeom prst="rect">
            <a:avLst/>
          </a:prstGeom>
        </p:spPr>
        <p:txBody>
          <a:bodyPr wrap="none">
            <a:spAutoFit/>
            <a:scene3d>
              <a:camera prst="orthographicFront"/>
              <a:lightRig rig="threePt" dir="t"/>
            </a:scene3d>
            <a:sp3d extrusionH="57150">
              <a:bevelT w="38100" h="38100"/>
            </a:sp3d>
          </a:bodyPr>
          <a:lstStyle/>
          <a:p>
            <a:pPr algn="ctr"/>
            <a:r>
              <a:rPr lang="en-US" sz="6600" b="1" dirty="0">
                <a:ln w="11430"/>
                <a:solidFill>
                  <a:schemeClr val="accent5">
                    <a:lumMod val="75000"/>
                  </a:schemeClr>
                </a:solidFill>
                <a:effectLst>
                  <a:outerShdw blurRad="50800" dist="39000" dir="5460000" algn="tl">
                    <a:srgbClr val="000000">
                      <a:alpha val="38000"/>
                    </a:srgbClr>
                  </a:outerShdw>
                </a:effectLst>
                <a:latin typeface="Edwardian Script ITC" pitchFamily="66" charset="0"/>
              </a:rPr>
              <a:t>The End</a:t>
            </a:r>
          </a:p>
        </p:txBody>
      </p:sp>
      <p:sp>
        <p:nvSpPr>
          <p:cNvPr id="4" name="Rectangle 3">
            <a:extLst>
              <a:ext uri="{FF2B5EF4-FFF2-40B4-BE49-F238E27FC236}">
                <a16:creationId xmlns="" xmlns:a16="http://schemas.microsoft.com/office/drawing/2014/main" id="{F9BDF6FF-9FC2-45BF-8262-A9614CF0BAAE}"/>
              </a:ext>
            </a:extLst>
          </p:cNvPr>
          <p:cNvSpPr/>
          <p:nvPr/>
        </p:nvSpPr>
        <p:spPr>
          <a:xfrm>
            <a:off x="113226" y="963447"/>
            <a:ext cx="6018673" cy="286232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150000"/>
              </a:lnSpc>
            </a:pPr>
            <a:r>
              <a:rPr lang="en-US" sz="4000" b="1" dirty="0">
                <a:ln w="11430"/>
                <a:solidFill>
                  <a:srgbClr val="002060"/>
                </a:solidFill>
                <a:effectLst>
                  <a:glow rad="228600">
                    <a:schemeClr val="accent5">
                      <a:satMod val="175000"/>
                      <a:alpha val="40000"/>
                    </a:schemeClr>
                  </a:glow>
                  <a:outerShdw blurRad="50800" dist="39000" dir="5460000" algn="tl">
                    <a:srgbClr val="000000">
                      <a:alpha val="38000"/>
                    </a:srgbClr>
                  </a:outerShdw>
                </a:effectLst>
                <a:latin typeface="Segoe Print" pitchFamily="2" charset="0"/>
              </a:rPr>
              <a:t>Questions/Comments </a:t>
            </a:r>
            <a:br>
              <a:rPr lang="en-US" sz="4000" b="1" dirty="0">
                <a:ln w="11430"/>
                <a:solidFill>
                  <a:srgbClr val="002060"/>
                </a:solidFill>
                <a:effectLst>
                  <a:glow rad="228600">
                    <a:schemeClr val="accent5">
                      <a:satMod val="175000"/>
                      <a:alpha val="40000"/>
                    </a:schemeClr>
                  </a:glow>
                  <a:outerShdw blurRad="50800" dist="39000" dir="5460000" algn="tl">
                    <a:srgbClr val="000000">
                      <a:alpha val="38000"/>
                    </a:srgbClr>
                  </a:outerShdw>
                </a:effectLst>
                <a:latin typeface="Segoe Print" pitchFamily="2" charset="0"/>
              </a:rPr>
            </a:br>
            <a:r>
              <a:rPr lang="en-US" sz="4000" b="1" dirty="0">
                <a:ln w="11430"/>
                <a:solidFill>
                  <a:srgbClr val="002060"/>
                </a:solidFill>
                <a:effectLst>
                  <a:glow rad="228600">
                    <a:schemeClr val="accent5">
                      <a:satMod val="175000"/>
                      <a:alpha val="40000"/>
                    </a:schemeClr>
                  </a:glow>
                  <a:outerShdw blurRad="50800" dist="39000" dir="5460000" algn="tl">
                    <a:srgbClr val="000000">
                      <a:alpha val="38000"/>
                    </a:srgbClr>
                  </a:outerShdw>
                </a:effectLst>
                <a:latin typeface="Segoe Print" pitchFamily="2" charset="0"/>
              </a:rPr>
              <a:t>on </a:t>
            </a:r>
            <a:br>
              <a:rPr lang="en-US" sz="4000" b="1" dirty="0">
                <a:ln w="11430"/>
                <a:solidFill>
                  <a:srgbClr val="002060"/>
                </a:solidFill>
                <a:effectLst>
                  <a:glow rad="228600">
                    <a:schemeClr val="accent5">
                      <a:satMod val="175000"/>
                      <a:alpha val="40000"/>
                    </a:schemeClr>
                  </a:glow>
                  <a:outerShdw blurRad="50800" dist="39000" dir="5460000" algn="tl">
                    <a:srgbClr val="000000">
                      <a:alpha val="38000"/>
                    </a:srgbClr>
                  </a:outerShdw>
                </a:effectLst>
                <a:latin typeface="Segoe Print" pitchFamily="2" charset="0"/>
              </a:rPr>
            </a:br>
            <a:r>
              <a:rPr lang="en-US" sz="4000" b="1" dirty="0">
                <a:ln w="11430"/>
                <a:solidFill>
                  <a:srgbClr val="002060"/>
                </a:solidFill>
                <a:effectLst>
                  <a:glow rad="228600">
                    <a:schemeClr val="accent5">
                      <a:satMod val="175000"/>
                      <a:alpha val="40000"/>
                    </a:schemeClr>
                  </a:glow>
                  <a:outerShdw blurRad="50800" dist="39000" dir="5460000" algn="tl">
                    <a:srgbClr val="000000">
                      <a:alpha val="38000"/>
                    </a:srgbClr>
                  </a:outerShdw>
                </a:effectLst>
                <a:latin typeface="Segoe Print" pitchFamily="2" charset="0"/>
              </a:rPr>
              <a:t>Yahuah’s </a:t>
            </a:r>
            <a:r>
              <a:rPr lang="en-US" sz="4000" b="1" dirty="0">
                <a:ln w="11430"/>
                <a:solidFill>
                  <a:srgbClr val="006C31"/>
                </a:solidFill>
                <a:effectLst>
                  <a:glow rad="228600">
                    <a:schemeClr val="accent5">
                      <a:satMod val="175000"/>
                      <a:alpha val="40000"/>
                    </a:schemeClr>
                  </a:glow>
                  <a:outerShdw blurRad="50800" dist="39000" dir="5460000" algn="tl">
                    <a:srgbClr val="000000">
                      <a:alpha val="38000"/>
                    </a:srgbClr>
                  </a:outerShdw>
                </a:effectLst>
                <a:latin typeface="Segoe Print" pitchFamily="2" charset="0"/>
              </a:rPr>
              <a:t>Shofar</a:t>
            </a:r>
            <a:r>
              <a:rPr lang="en-US" sz="4000" b="1" dirty="0">
                <a:ln w="11430"/>
                <a:solidFill>
                  <a:srgbClr val="002060"/>
                </a:solidFill>
                <a:effectLst>
                  <a:glow rad="228600">
                    <a:schemeClr val="accent5">
                      <a:satMod val="175000"/>
                      <a:alpha val="40000"/>
                    </a:schemeClr>
                  </a:glow>
                  <a:outerShdw blurRad="50800" dist="39000" dir="5460000" algn="tl">
                    <a:srgbClr val="000000">
                      <a:alpha val="38000"/>
                    </a:srgbClr>
                  </a:outerShdw>
                </a:effectLst>
                <a:latin typeface="Segoe Print" pitchFamily="2" charset="0"/>
              </a:rPr>
              <a:t>?</a:t>
            </a:r>
            <a:endParaRPr lang="en-US" sz="3600" b="1" dirty="0">
              <a:ln w="11430"/>
              <a:solidFill>
                <a:srgbClr val="002060"/>
              </a:solidFill>
              <a:effectLst>
                <a:glow rad="228600">
                  <a:schemeClr val="accent5">
                    <a:satMod val="175000"/>
                    <a:alpha val="40000"/>
                  </a:schemeClr>
                </a:glow>
                <a:outerShdw blurRad="50800" dist="39000" dir="5460000" algn="tl">
                  <a:srgbClr val="000000">
                    <a:alpha val="38000"/>
                  </a:srgbClr>
                </a:outerShdw>
              </a:effectLst>
              <a:latin typeface="Segoe Print" pitchFamily="2" charset="0"/>
            </a:endParaRPr>
          </a:p>
        </p:txBody>
      </p:sp>
      <p:sp>
        <p:nvSpPr>
          <p:cNvPr id="8" name="Rectangle 7"/>
          <p:cNvSpPr/>
          <p:nvPr/>
        </p:nvSpPr>
        <p:spPr>
          <a:xfrm>
            <a:off x="7117675" y="4391957"/>
            <a:ext cx="4652567" cy="1569660"/>
          </a:xfrm>
          <a:prstGeom prst="rect">
            <a:avLst/>
          </a:prstGeom>
        </p:spPr>
        <p:txBody>
          <a:bodyPr wrap="square">
            <a:spAutoFit/>
            <a:scene3d>
              <a:camera prst="orthographicFront"/>
              <a:lightRig rig="threePt" dir="t"/>
            </a:scene3d>
            <a:sp3d extrusionH="57150">
              <a:bevelT w="38100" h="38100"/>
            </a:sp3d>
          </a:bodyPr>
          <a:lstStyle/>
          <a:p>
            <a:pPr algn="ctr"/>
            <a:r>
              <a:rPr lang="en-US" sz="4800" b="1" spc="300" dirty="0">
                <a:ln w="11430"/>
                <a:solidFill>
                  <a:srgbClr val="BE605E"/>
                </a:solidFill>
                <a:effectLst>
                  <a:outerShdw blurRad="50800" dist="39000" dir="5460000" algn="tl">
                    <a:srgbClr val="000000">
                      <a:alpha val="38000"/>
                    </a:srgbClr>
                  </a:outerShdw>
                </a:effectLst>
                <a:latin typeface="Edwardian Script ITC" pitchFamily="66" charset="0"/>
              </a:rPr>
              <a:t>Presented by </a:t>
            </a:r>
            <a:br>
              <a:rPr lang="en-US" sz="4800" b="1" spc="300" dirty="0">
                <a:ln w="11430"/>
                <a:solidFill>
                  <a:srgbClr val="BE605E"/>
                </a:solidFill>
                <a:effectLst>
                  <a:outerShdw blurRad="50800" dist="39000" dir="5460000" algn="tl">
                    <a:srgbClr val="000000">
                      <a:alpha val="38000"/>
                    </a:srgbClr>
                  </a:outerShdw>
                </a:effectLst>
                <a:latin typeface="Edwardian Script ITC" pitchFamily="66" charset="0"/>
              </a:rPr>
            </a:br>
            <a:r>
              <a:rPr lang="en-US" sz="4800" b="1" spc="300" dirty="0">
                <a:ln w="11430"/>
                <a:solidFill>
                  <a:srgbClr val="BE605E"/>
                </a:solidFill>
                <a:effectLst>
                  <a:outerShdw blurRad="50800" dist="39000" dir="5460000" algn="tl">
                    <a:srgbClr val="000000">
                      <a:alpha val="38000"/>
                    </a:srgbClr>
                  </a:outerShdw>
                </a:effectLst>
                <a:latin typeface="Edwardian Script ITC" pitchFamily="66" charset="0"/>
              </a:rPr>
              <a:t>Carolyn Shelton</a:t>
            </a:r>
          </a:p>
        </p:txBody>
      </p:sp>
    </p:spTree>
    <p:extLst>
      <p:ext uri="{BB962C8B-B14F-4D97-AF65-F5344CB8AC3E}">
        <p14:creationId xmlns:p14="http://schemas.microsoft.com/office/powerpoint/2010/main" val="119567412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21000">
              <a:srgbClr val="FFE593"/>
            </a:gs>
            <a:gs pos="100000">
              <a:srgbClr val="CC6600"/>
            </a:gs>
            <a:gs pos="82000">
              <a:schemeClr val="accent1">
                <a:lumMod val="45000"/>
                <a:lumOff val="55000"/>
              </a:schemeClr>
            </a:gs>
            <a:gs pos="67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5A96D682-9DBE-43AA-9F39-28A0E004E8FA}"/>
              </a:ext>
            </a:extLst>
          </p:cNvPr>
          <p:cNvSpPr/>
          <p:nvPr/>
        </p:nvSpPr>
        <p:spPr>
          <a:xfrm>
            <a:off x="350874" y="2826127"/>
            <a:ext cx="11353446" cy="3785652"/>
          </a:xfrm>
          <a:prstGeom prst="rect">
            <a:avLst/>
          </a:prstGeom>
        </p:spPr>
        <p:txBody>
          <a:bodyPr wrap="square">
            <a:spAutoFit/>
            <a:scene3d>
              <a:camera prst="orthographicFront"/>
              <a:lightRig rig="threePt" dir="t"/>
            </a:scene3d>
            <a:sp3d extrusionH="57150">
              <a:bevelT w="38100" h="38100"/>
            </a:sp3d>
          </a:bodyPr>
          <a:lstStyle/>
          <a:p>
            <a:r>
              <a:rPr lang="en-US" sz="4000" b="1" i="1" dirty="0">
                <a:ln>
                  <a:solidFill>
                    <a:schemeClr val="accent1">
                      <a:lumMod val="75000"/>
                    </a:schemeClr>
                  </a:solidFill>
                </a:ln>
                <a:solidFill>
                  <a:srgbClr val="FFFFCC"/>
                </a:solidFill>
                <a:latin typeface="Eras Medium ITC" panose="020B0602030504020804" pitchFamily="34" charset="0"/>
              </a:rPr>
              <a:t>Genesis 22:13</a:t>
            </a:r>
            <a:endParaRPr lang="en-US" sz="4000" b="1" i="1" dirty="0">
              <a:ln>
                <a:solidFill>
                  <a:schemeClr val="accent1">
                    <a:lumMod val="75000"/>
                  </a:schemeClr>
                </a:solidFill>
              </a:ln>
              <a:solidFill>
                <a:schemeClr val="accent1">
                  <a:lumMod val="50000"/>
                </a:schemeClr>
              </a:solidFill>
              <a:latin typeface="Eras Medium ITC" panose="020B0602030504020804" pitchFamily="34" charset="0"/>
            </a:endParaRPr>
          </a:p>
          <a:p>
            <a:r>
              <a:rPr lang="en-US" sz="4000" b="1" i="1" dirty="0">
                <a:solidFill>
                  <a:schemeClr val="accent1">
                    <a:lumMod val="50000"/>
                  </a:schemeClr>
                </a:solidFill>
                <a:latin typeface="Eras Medium ITC" panose="020B0602030504020804" pitchFamily="34" charset="0"/>
              </a:rPr>
              <a:t>And Abraham lifted up his eyes, and looked, and behold behind him a ram caught in a thicket by his horns: and Abraham went and took the ram, and offered him up for a burnt offering in the stead of his son.</a:t>
            </a:r>
            <a:endParaRPr lang="en-US" sz="3200" b="1" dirty="0">
              <a:solidFill>
                <a:srgbClr val="FFFFCC"/>
              </a:solidFill>
            </a:endParaRPr>
          </a:p>
        </p:txBody>
      </p:sp>
      <p:sp>
        <p:nvSpPr>
          <p:cNvPr id="3" name="TextBox 2">
            <a:extLst>
              <a:ext uri="{FF2B5EF4-FFF2-40B4-BE49-F238E27FC236}">
                <a16:creationId xmlns="" xmlns:a16="http://schemas.microsoft.com/office/drawing/2014/main" id="{90BA8D9E-0B73-40E2-9E2C-A8C76998174D}"/>
              </a:ext>
            </a:extLst>
          </p:cNvPr>
          <p:cNvSpPr txBox="1"/>
          <p:nvPr/>
        </p:nvSpPr>
        <p:spPr>
          <a:xfrm>
            <a:off x="499729" y="1247623"/>
            <a:ext cx="11068493" cy="1569660"/>
          </a:xfrm>
          <a:prstGeom prst="rect">
            <a:avLst/>
          </a:prstGeom>
          <a:noFill/>
        </p:spPr>
        <p:txBody>
          <a:bodyPr wrap="square" rtlCol="0">
            <a:spAutoFit/>
            <a:scene3d>
              <a:camera prst="orthographicFront"/>
              <a:lightRig rig="threePt" dir="t"/>
            </a:scene3d>
            <a:sp3d extrusionH="57150">
              <a:bevelT h="25400" prst="softRound"/>
            </a:sp3d>
          </a:bodyPr>
          <a:lstStyle/>
          <a:p>
            <a:pPr algn="ctr"/>
            <a:r>
              <a:rPr lang="en-US" sz="3200" b="1" dirty="0">
                <a:solidFill>
                  <a:schemeClr val="accent6">
                    <a:lumMod val="75000"/>
                  </a:schemeClr>
                </a:solidFill>
                <a:latin typeface="Eras Medium ITC" panose="020B0602030504020804" pitchFamily="34" charset="0"/>
              </a:rPr>
              <a:t>The ram's horn, the Shofar, is a reminder of </a:t>
            </a:r>
            <a:r>
              <a:rPr lang="en-US" sz="3200" b="1" u="sng" dirty="0">
                <a:solidFill>
                  <a:schemeClr val="accent6">
                    <a:lumMod val="75000"/>
                  </a:schemeClr>
                </a:solidFill>
                <a:latin typeface="Eras Medium ITC" panose="020B0602030504020804" pitchFamily="34" charset="0"/>
              </a:rPr>
              <a:t>Abraham's</a:t>
            </a:r>
            <a:r>
              <a:rPr lang="en-US" sz="3200" b="1" dirty="0">
                <a:solidFill>
                  <a:schemeClr val="accent6">
                    <a:lumMod val="75000"/>
                  </a:schemeClr>
                </a:solidFill>
                <a:latin typeface="Eras Medium ITC" panose="020B0602030504020804" pitchFamily="34" charset="0"/>
              </a:rPr>
              <a:t> sacrifice of </a:t>
            </a:r>
            <a:r>
              <a:rPr lang="en-US" sz="3200" b="1" u="sng" dirty="0">
                <a:solidFill>
                  <a:schemeClr val="accent6">
                    <a:lumMod val="75000"/>
                  </a:schemeClr>
                </a:solidFill>
                <a:latin typeface="Eras Medium ITC" panose="020B0602030504020804" pitchFamily="34" charset="0"/>
              </a:rPr>
              <a:t>Isaac</a:t>
            </a:r>
            <a:r>
              <a:rPr lang="en-US" sz="3200" b="1" dirty="0">
                <a:solidFill>
                  <a:schemeClr val="accent6">
                    <a:lumMod val="75000"/>
                  </a:schemeClr>
                </a:solidFill>
                <a:latin typeface="Eras Medium ITC" panose="020B0602030504020804" pitchFamily="34" charset="0"/>
              </a:rPr>
              <a:t> and Yahuah's</a:t>
            </a:r>
          </a:p>
          <a:p>
            <a:pPr algn="ctr"/>
            <a:r>
              <a:rPr lang="en-US" sz="3200" b="1" dirty="0">
                <a:solidFill>
                  <a:schemeClr val="accent6">
                    <a:lumMod val="75000"/>
                  </a:schemeClr>
                </a:solidFill>
                <a:latin typeface="Eras Medium ITC" panose="020B0602030504020804" pitchFamily="34" charset="0"/>
              </a:rPr>
              <a:t>provision of a ram as a substitute. </a:t>
            </a:r>
          </a:p>
        </p:txBody>
      </p:sp>
      <p:sp>
        <p:nvSpPr>
          <p:cNvPr id="4" name="Slide Number Placeholder 3"/>
          <p:cNvSpPr>
            <a:spLocks noGrp="1"/>
          </p:cNvSpPr>
          <p:nvPr>
            <p:ph type="sldNum" sz="quarter" idx="12"/>
          </p:nvPr>
        </p:nvSpPr>
        <p:spPr>
          <a:xfrm>
            <a:off x="9385002" y="6429216"/>
            <a:ext cx="2743200" cy="365125"/>
          </a:xfrm>
        </p:spPr>
        <p:txBody>
          <a:bodyPr/>
          <a:lstStyle/>
          <a:p>
            <a:fld id="{BF62E9A0-3E08-4AC5-9850-D72F782A6339}" type="slidenum">
              <a:rPr lang="en-US" smtClean="0"/>
              <a:t>7</a:t>
            </a:fld>
            <a:endParaRPr lang="en-US" dirty="0"/>
          </a:p>
        </p:txBody>
      </p:sp>
      <p:sp>
        <p:nvSpPr>
          <p:cNvPr id="5" name="TextBox 4">
            <a:extLst>
              <a:ext uri="{FF2B5EF4-FFF2-40B4-BE49-F238E27FC236}">
                <a16:creationId xmlns="" xmlns:a16="http://schemas.microsoft.com/office/drawing/2014/main" id="{90BA8D9E-0B73-40E2-9E2C-A8C76998174D}"/>
              </a:ext>
            </a:extLst>
          </p:cNvPr>
          <p:cNvSpPr txBox="1"/>
          <p:nvPr/>
        </p:nvSpPr>
        <p:spPr>
          <a:xfrm>
            <a:off x="893135" y="191870"/>
            <a:ext cx="10844536" cy="769441"/>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en-US" sz="4400" b="1" dirty="0">
                <a:ln w="22225">
                  <a:solidFill>
                    <a:schemeClr val="accent2"/>
                  </a:solidFill>
                  <a:prstDash val="solid"/>
                </a:ln>
                <a:solidFill>
                  <a:schemeClr val="accent2">
                    <a:lumMod val="40000"/>
                    <a:lumOff val="60000"/>
                  </a:schemeClr>
                </a:solidFill>
                <a:latin typeface="Eras Medium ITC" panose="020B0602030504020804" pitchFamily="34" charset="0"/>
              </a:rPr>
              <a:t>First Mention of the Ram’s Horn</a:t>
            </a:r>
            <a:endParaRPr lang="en-US" sz="4400" b="1" dirty="0">
              <a:solidFill>
                <a:schemeClr val="accent6">
                  <a:lumMod val="75000"/>
                </a:schemeClr>
              </a:solidFill>
              <a:latin typeface="Eras Medium ITC" panose="020B0602030504020804" pitchFamily="34" charset="0"/>
            </a:endParaRPr>
          </a:p>
        </p:txBody>
      </p:sp>
    </p:spTree>
    <p:extLst>
      <p:ext uri="{BB962C8B-B14F-4D97-AF65-F5344CB8AC3E}">
        <p14:creationId xmlns:p14="http://schemas.microsoft.com/office/powerpoint/2010/main" val="200682344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F3FE696C-4187-48AF-879C-2929D8137BA8}"/>
              </a:ext>
            </a:extLst>
          </p:cNvPr>
          <p:cNvSpPr>
            <a:spLocks noGrp="1"/>
          </p:cNvSpPr>
          <p:nvPr>
            <p:ph type="sldNum" sz="quarter" idx="12"/>
          </p:nvPr>
        </p:nvSpPr>
        <p:spPr>
          <a:xfrm>
            <a:off x="9333614" y="6409513"/>
            <a:ext cx="2743200" cy="365125"/>
          </a:xfrm>
        </p:spPr>
        <p:txBody>
          <a:bodyPr/>
          <a:lstStyle/>
          <a:p>
            <a:fld id="{BF62E9A0-3E08-4AC5-9850-D72F782A6339}" type="slidenum">
              <a:rPr lang="en-US" smtClean="0"/>
              <a:t>8</a:t>
            </a:fld>
            <a:endParaRPr lang="en-US" dirty="0"/>
          </a:p>
        </p:txBody>
      </p:sp>
      <p:sp>
        <p:nvSpPr>
          <p:cNvPr id="4" name="Rectangle 3">
            <a:extLst>
              <a:ext uri="{FF2B5EF4-FFF2-40B4-BE49-F238E27FC236}">
                <a16:creationId xmlns="" xmlns:a16="http://schemas.microsoft.com/office/drawing/2014/main" id="{589FC37B-5446-4BC2-A1F6-2727B719723F}"/>
              </a:ext>
            </a:extLst>
          </p:cNvPr>
          <p:cNvSpPr/>
          <p:nvPr/>
        </p:nvSpPr>
        <p:spPr>
          <a:xfrm>
            <a:off x="163286" y="3318570"/>
            <a:ext cx="7800500" cy="3108543"/>
          </a:xfrm>
          <a:prstGeom prst="rect">
            <a:avLst/>
          </a:prstGeom>
        </p:spPr>
        <p:txBody>
          <a:bodyPr wrap="square">
            <a:spAutoFit/>
          </a:bodyPr>
          <a:lstStyle/>
          <a:p>
            <a:r>
              <a:rPr lang="en-US" sz="2800" b="1" i="1" dirty="0">
                <a:ln w="10160">
                  <a:solidFill>
                    <a:schemeClr val="accent5"/>
                  </a:solidFill>
                  <a:prstDash val="solid"/>
                </a:ln>
                <a:solidFill>
                  <a:srgbClr val="FFFFFF"/>
                </a:solidFill>
                <a:effectLst>
                  <a:outerShdw blurRad="38100" dist="22860" dir="5400000" algn="tl" rotWithShape="0">
                    <a:srgbClr val="000000">
                      <a:alpha val="30000"/>
                    </a:srgbClr>
                  </a:outerShdw>
                </a:effectLst>
              </a:rPr>
              <a:t>First and foremost, thank You for providing eternal salvation for our souls and personal access to You. Thank You that You meet us right where we are. Thank You for the examples of those in history who believed in You as their Provider. Give us courage and faith to help us move ahead. </a:t>
            </a:r>
            <a:br>
              <a:rPr lang="en-US" sz="2800" b="1" i="1" dirty="0">
                <a:ln w="10160">
                  <a:solidFill>
                    <a:schemeClr val="accent5"/>
                  </a:solidFill>
                  <a:prstDash val="solid"/>
                </a:ln>
                <a:solidFill>
                  <a:srgbClr val="FFFFFF"/>
                </a:solidFill>
                <a:effectLst>
                  <a:outerShdw blurRad="38100" dist="22860" dir="5400000" algn="tl" rotWithShape="0">
                    <a:srgbClr val="000000">
                      <a:alpha val="30000"/>
                    </a:srgbClr>
                  </a:outerShdw>
                </a:effectLst>
              </a:rPr>
            </a:br>
            <a:r>
              <a:rPr lang="en-US" sz="2800" b="1" i="1" dirty="0">
                <a:ln w="10160">
                  <a:solidFill>
                    <a:schemeClr val="accent5"/>
                  </a:solidFill>
                  <a:prstDash val="solid"/>
                </a:ln>
                <a:solidFill>
                  <a:srgbClr val="FFFFFF"/>
                </a:solidFill>
                <a:effectLst>
                  <a:outerShdw blurRad="38100" dist="22860" dir="5400000" algn="tl" rotWithShape="0">
                    <a:srgbClr val="000000">
                      <a:alpha val="30000"/>
                    </a:srgbClr>
                  </a:outerShdw>
                </a:effectLst>
              </a:rPr>
              <a:t>In Yahusha's Name, Amen.</a:t>
            </a:r>
            <a:endPar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5" name="Rectangle 4">
            <a:extLst>
              <a:ext uri="{FF2B5EF4-FFF2-40B4-BE49-F238E27FC236}">
                <a16:creationId xmlns="" xmlns:a16="http://schemas.microsoft.com/office/drawing/2014/main" id="{589FC37B-5446-4BC2-A1F6-2727B719723F}"/>
              </a:ext>
            </a:extLst>
          </p:cNvPr>
          <p:cNvSpPr/>
          <p:nvPr/>
        </p:nvSpPr>
        <p:spPr>
          <a:xfrm>
            <a:off x="163286" y="696732"/>
            <a:ext cx="7800500" cy="646331"/>
          </a:xfrm>
          <a:prstGeom prst="rect">
            <a:avLst/>
          </a:prstGeom>
        </p:spPr>
        <p:txBody>
          <a:bodyPr wrap="square">
            <a:spAutoFit/>
          </a:bodyPr>
          <a:lstStyle/>
          <a:p>
            <a:r>
              <a:rPr lang="en-US" sz="3200" b="1" i="1" spc="50" dirty="0">
                <a:ln w="0"/>
                <a:solidFill>
                  <a:schemeClr val="bg2"/>
                </a:solidFill>
                <a:effectLst>
                  <a:glow rad="76200">
                    <a:srgbClr val="002060">
                      <a:alpha val="88000"/>
                    </a:srgbClr>
                  </a:glow>
                  <a:innerShdw blurRad="63500" dist="50800" dir="13500000">
                    <a:srgbClr val="000000">
                      <a:alpha val="50000"/>
                    </a:srgbClr>
                  </a:innerShdw>
                </a:effectLst>
              </a:rPr>
              <a:t>Yahuah </a:t>
            </a:r>
            <a:r>
              <a:rPr lang="en-US" sz="3600" b="1" i="1" spc="50" dirty="0" err="1">
                <a:ln w="0"/>
                <a:solidFill>
                  <a:schemeClr val="bg2"/>
                </a:solidFill>
                <a:effectLst>
                  <a:glow rad="76200">
                    <a:srgbClr val="002060">
                      <a:alpha val="88000"/>
                    </a:srgbClr>
                  </a:glow>
                  <a:innerShdw blurRad="63500" dist="50800" dir="13500000">
                    <a:srgbClr val="000000">
                      <a:alpha val="50000"/>
                    </a:srgbClr>
                  </a:innerShdw>
                </a:effectLst>
              </a:rPr>
              <a:t>Yireh</a:t>
            </a:r>
            <a:r>
              <a:rPr lang="en-US" sz="3600" b="1" i="1" spc="50" dirty="0">
                <a:ln w="0"/>
                <a:solidFill>
                  <a:schemeClr val="bg2"/>
                </a:solidFill>
                <a:effectLst>
                  <a:glow rad="76200">
                    <a:srgbClr val="002060">
                      <a:alpha val="88000"/>
                    </a:srgbClr>
                  </a:glow>
                  <a:innerShdw blurRad="63500" dist="50800" dir="13500000">
                    <a:srgbClr val="000000">
                      <a:alpha val="50000"/>
                    </a:srgbClr>
                  </a:innerShdw>
                </a:effectLst>
              </a:rPr>
              <a:t>, </a:t>
            </a:r>
            <a:r>
              <a:rPr lang="en-US" sz="3200" b="1" i="1" spc="50" dirty="0">
                <a:ln w="0"/>
                <a:solidFill>
                  <a:schemeClr val="bg2"/>
                </a:solidFill>
                <a:effectLst>
                  <a:glow rad="76200">
                    <a:srgbClr val="002060">
                      <a:alpha val="88000"/>
                    </a:srgbClr>
                  </a:glow>
                  <a:innerShdw blurRad="63500" dist="50800" dir="13500000">
                    <a:srgbClr val="000000">
                      <a:alpha val="50000"/>
                    </a:srgbClr>
                  </a:innerShdw>
                </a:effectLst>
              </a:rPr>
              <a:t>Our Provider, </a:t>
            </a:r>
            <a:endParaRPr lang="en-US" sz="3200" b="1" spc="50" dirty="0">
              <a:ln w="0"/>
              <a:solidFill>
                <a:schemeClr val="bg2"/>
              </a:solidFill>
              <a:effectLst>
                <a:glow rad="76200">
                  <a:srgbClr val="002060">
                    <a:alpha val="88000"/>
                  </a:srgbClr>
                </a:glow>
                <a:innerShdw blurRad="63500" dist="50800" dir="13500000">
                  <a:srgbClr val="000000">
                    <a:alpha val="50000"/>
                  </a:srgbClr>
                </a:innerShdw>
              </a:effectLst>
            </a:endParaRPr>
          </a:p>
        </p:txBody>
      </p:sp>
    </p:spTree>
    <p:extLst>
      <p:ext uri="{BB962C8B-B14F-4D97-AF65-F5344CB8AC3E}">
        <p14:creationId xmlns:p14="http://schemas.microsoft.com/office/powerpoint/2010/main" val="30858153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E76CFBA0-5EE0-456C-B16C-1570D6B9453A}"/>
              </a:ext>
            </a:extLst>
          </p:cNvPr>
          <p:cNvSpPr>
            <a:spLocks noGrp="1"/>
          </p:cNvSpPr>
          <p:nvPr>
            <p:ph type="sldNum" sz="quarter" idx="12"/>
          </p:nvPr>
        </p:nvSpPr>
        <p:spPr>
          <a:xfrm>
            <a:off x="9312349" y="6377616"/>
            <a:ext cx="2743200" cy="365125"/>
          </a:xfrm>
        </p:spPr>
        <p:txBody>
          <a:bodyPr/>
          <a:lstStyle/>
          <a:p>
            <a:fld id="{BF62E9A0-3E08-4AC5-9850-D72F782A6339}" type="slidenum">
              <a:rPr lang="en-US" smtClean="0">
                <a:solidFill>
                  <a:schemeClr val="bg1"/>
                </a:solidFill>
              </a:rPr>
              <a:t>9</a:t>
            </a:fld>
            <a:endParaRPr lang="en-US" dirty="0">
              <a:solidFill>
                <a:schemeClr val="bg1"/>
              </a:solidFill>
            </a:endParaRPr>
          </a:p>
        </p:txBody>
      </p:sp>
      <p:sp>
        <p:nvSpPr>
          <p:cNvPr id="6" name="Rectangle 5"/>
          <p:cNvSpPr/>
          <p:nvPr/>
        </p:nvSpPr>
        <p:spPr>
          <a:xfrm>
            <a:off x="656736" y="127088"/>
            <a:ext cx="11169504" cy="2862322"/>
          </a:xfrm>
          <a:prstGeom prst="rect">
            <a:avLst/>
          </a:prstGeom>
          <a:noFill/>
        </p:spPr>
        <p:txBody>
          <a:bodyPr wrap="square" lIns="91440" tIns="45720" rIns="91440" bIns="45720">
            <a:spAutoFit/>
            <a:scene3d>
              <a:camera prst="orthographicFront"/>
              <a:lightRig rig="threePt" dir="t"/>
            </a:scene3d>
            <a:sp3d extrusionH="57150">
              <a:bevelT w="38100" h="38100"/>
            </a:sp3d>
          </a:bodyPr>
          <a:lstStyle/>
          <a:p>
            <a:pPr algn="ctr"/>
            <a:r>
              <a:rPr lang="en-US" sz="4800" b="1" cap="none" spc="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63500">
                    <a:srgbClr val="FFFFCC">
                      <a:alpha val="79000"/>
                    </a:srgbClr>
                  </a:glow>
                  <a:innerShdw blurRad="69850" dist="43180" dir="5400000">
                    <a:srgbClr val="000000">
                      <a:alpha val="65000"/>
                    </a:srgbClr>
                  </a:innerShdw>
                </a:effectLst>
              </a:rPr>
              <a:t>Exo</a:t>
            </a:r>
            <a:r>
              <a:rPr lang="en-US" sz="4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63500">
                    <a:srgbClr val="FFFFCC">
                      <a:alpha val="79000"/>
                    </a:srgbClr>
                  </a:glow>
                  <a:innerShdw blurRad="69850" dist="43180" dir="5400000">
                    <a:srgbClr val="000000">
                      <a:alpha val="65000"/>
                    </a:srgbClr>
                  </a:innerShdw>
                </a:effectLst>
              </a:rPr>
              <a:t> 19:9  </a:t>
            </a:r>
            <a:r>
              <a:rPr lang="en-US" sz="4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63500">
                    <a:srgbClr val="FFFFCC">
                      <a:alpha val="79000"/>
                    </a:srgbClr>
                  </a:glow>
                  <a:innerShdw blurRad="69850" dist="43180" dir="5400000">
                    <a:srgbClr val="000000">
                      <a:alpha val="65000"/>
                    </a:srgbClr>
                  </a:innerShdw>
                </a:effectLst>
              </a:rPr>
              <a:t>Yahuah said to Moses, Behold, I will come to you in a dense cloud, so that the people will hear when I speak with you, </a:t>
            </a:r>
            <a:br>
              <a:rPr lang="en-US" sz="4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63500">
                    <a:srgbClr val="FFFFCC">
                      <a:alpha val="79000"/>
                    </a:srgbClr>
                  </a:glow>
                  <a:innerShdw blurRad="69850" dist="43180" dir="5400000">
                    <a:srgbClr val="000000">
                      <a:alpha val="65000"/>
                    </a:srgbClr>
                  </a:innerShdw>
                </a:effectLst>
              </a:rPr>
            </a:br>
            <a:r>
              <a:rPr lang="en-US" sz="4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63500">
                    <a:srgbClr val="FFFFCC">
                      <a:alpha val="79000"/>
                    </a:srgbClr>
                  </a:glow>
                  <a:innerShdw blurRad="69850" dist="43180" dir="5400000">
                    <a:srgbClr val="000000">
                      <a:alpha val="65000"/>
                    </a:srgbClr>
                  </a:innerShdw>
                </a:effectLst>
              </a:rPr>
              <a:t>and they will always put their trust in you.</a:t>
            </a:r>
          </a:p>
        </p:txBody>
      </p:sp>
      <p:sp>
        <p:nvSpPr>
          <p:cNvPr id="7" name="Rectangle 6"/>
          <p:cNvSpPr/>
          <p:nvPr/>
        </p:nvSpPr>
        <p:spPr>
          <a:xfrm>
            <a:off x="656736" y="4577168"/>
            <a:ext cx="11169504" cy="1569660"/>
          </a:xfrm>
          <a:prstGeom prst="rect">
            <a:avLst/>
          </a:prstGeom>
          <a:noFill/>
        </p:spPr>
        <p:txBody>
          <a:bodyPr wrap="square" lIns="91440" tIns="45720" rIns="91440" bIns="45720">
            <a:spAutoFit/>
            <a:scene3d>
              <a:camera prst="orthographicFront"/>
              <a:lightRig rig="threePt" dir="t"/>
            </a:scene3d>
            <a:sp3d extrusionH="57150">
              <a:bevelT w="38100" h="38100"/>
            </a:sp3d>
          </a:bodyPr>
          <a:lstStyle/>
          <a:p>
            <a:pPr algn="ctr"/>
            <a:r>
              <a:rPr lang="en-US" sz="4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63500">
                    <a:srgbClr val="FFFFCC">
                      <a:alpha val="79000"/>
                    </a:srgbClr>
                  </a:glow>
                  <a:innerShdw blurRad="69850" dist="43180" dir="5400000">
                    <a:srgbClr val="000000">
                      <a:alpha val="65000"/>
                    </a:srgbClr>
                  </a:innerShdw>
                </a:effectLst>
              </a:rPr>
              <a:t>And Moses relayed the words </a:t>
            </a:r>
            <a:br>
              <a:rPr lang="en-US" sz="4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63500">
                    <a:srgbClr val="FFFFCC">
                      <a:alpha val="79000"/>
                    </a:srgbClr>
                  </a:glow>
                  <a:innerShdw blurRad="69850" dist="43180" dir="5400000">
                    <a:srgbClr val="000000">
                      <a:alpha val="65000"/>
                    </a:srgbClr>
                  </a:innerShdw>
                </a:effectLst>
              </a:rPr>
            </a:br>
            <a:r>
              <a:rPr lang="en-US" sz="4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63500">
                    <a:srgbClr val="FFFFCC">
                      <a:alpha val="79000"/>
                    </a:srgbClr>
                  </a:glow>
                  <a:innerShdw blurRad="69850" dist="43180" dir="5400000">
                    <a:srgbClr val="000000">
                      <a:alpha val="65000"/>
                    </a:srgbClr>
                  </a:innerShdw>
                </a:effectLst>
              </a:rPr>
              <a:t>of the people to Yahuah.</a:t>
            </a:r>
            <a:endParaRPr lang="en-US" sz="4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63500">
                  <a:srgbClr val="FFFFCC">
                    <a:alpha val="79000"/>
                  </a:srgbClr>
                </a:glow>
                <a:innerShdw blurRad="69850" dist="43180" dir="5400000">
                  <a:srgbClr val="000000">
                    <a:alpha val="65000"/>
                  </a:srgbClr>
                </a:innerShdw>
              </a:effectLst>
            </a:endParaRPr>
          </a:p>
        </p:txBody>
      </p:sp>
    </p:spTree>
    <p:extLst>
      <p:ext uri="{BB962C8B-B14F-4D97-AF65-F5344CB8AC3E}">
        <p14:creationId xmlns:p14="http://schemas.microsoft.com/office/powerpoint/2010/main" val="33424090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500"/>
                                        <p:tgtEl>
                                          <p:spTgt spid="7"/>
                                        </p:tgtEl>
                                      </p:cBhvr>
                                    </p:animEffect>
                                    <p:anim calcmode="lin" valueType="num">
                                      <p:cBhvr>
                                        <p:cTn id="8" dur="1500" fill="hold"/>
                                        <p:tgtEl>
                                          <p:spTgt spid="7"/>
                                        </p:tgtEl>
                                        <p:attrNameLst>
                                          <p:attrName>ppt_x</p:attrName>
                                        </p:attrNameLst>
                                      </p:cBhvr>
                                      <p:tavLst>
                                        <p:tav tm="0">
                                          <p:val>
                                            <p:strVal val="#ppt_x"/>
                                          </p:val>
                                        </p:tav>
                                        <p:tav tm="100000">
                                          <p:val>
                                            <p:strVal val="#ppt_x"/>
                                          </p:val>
                                        </p:tav>
                                      </p:tavLst>
                                    </p:anim>
                                    <p:anim calcmode="lin" valueType="num">
                                      <p:cBhvr>
                                        <p:cTn id="9" dur="1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5372</TotalTime>
  <Words>1516</Words>
  <Application>Microsoft Office PowerPoint</Application>
  <PresentationFormat>Custom</PresentationFormat>
  <Paragraphs>249</Paragraphs>
  <Slides>60</Slides>
  <Notes>2</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Carolyn</dc:creator>
  <cp:lastModifiedBy>Rae</cp:lastModifiedBy>
  <cp:revision>487</cp:revision>
  <dcterms:created xsi:type="dcterms:W3CDTF">2019-10-26T03:03:59Z</dcterms:created>
  <dcterms:modified xsi:type="dcterms:W3CDTF">2019-12-06T01:11:28Z</dcterms:modified>
</cp:coreProperties>
</file>